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6"/>
  </p:notesMasterIdLst>
  <p:sldIdLst>
    <p:sldId id="256" r:id="rId2"/>
    <p:sldId id="258" r:id="rId3"/>
    <p:sldId id="286" r:id="rId4"/>
    <p:sldId id="259" r:id="rId5"/>
    <p:sldId id="261" r:id="rId6"/>
    <p:sldId id="257" r:id="rId7"/>
    <p:sldId id="287" r:id="rId8"/>
    <p:sldId id="277" r:id="rId9"/>
    <p:sldId id="288" r:id="rId10"/>
    <p:sldId id="289" r:id="rId11"/>
    <p:sldId id="290" r:id="rId12"/>
    <p:sldId id="260" r:id="rId13"/>
    <p:sldId id="291" r:id="rId14"/>
    <p:sldId id="273" r:id="rId15"/>
    <p:sldId id="293" r:id="rId16"/>
    <p:sldId id="274" r:id="rId17"/>
    <p:sldId id="271" r:id="rId18"/>
    <p:sldId id="294" r:id="rId19"/>
    <p:sldId id="303" r:id="rId20"/>
    <p:sldId id="275" r:id="rId21"/>
    <p:sldId id="304" r:id="rId22"/>
    <p:sldId id="302" r:id="rId23"/>
    <p:sldId id="298" r:id="rId24"/>
    <p:sldId id="295" r:id="rId25"/>
    <p:sldId id="296" r:id="rId26"/>
    <p:sldId id="297" r:id="rId27"/>
    <p:sldId id="299" r:id="rId28"/>
    <p:sldId id="300" r:id="rId29"/>
    <p:sldId id="263" r:id="rId30"/>
    <p:sldId id="301" r:id="rId31"/>
    <p:sldId id="305" r:id="rId32"/>
    <p:sldId id="306" r:id="rId33"/>
    <p:sldId id="307" r:id="rId34"/>
    <p:sldId id="308" r:id="rId35"/>
  </p:sldIdLst>
  <p:sldSz cx="9144000" cy="5143500" type="screen16x9"/>
  <p:notesSz cx="6858000" cy="9144000"/>
  <p:embeddedFontLst>
    <p:embeddedFont>
      <p:font typeface="Cambria" pitchFamily="18" charset="0"/>
      <p:regular r:id="rId37"/>
      <p:bold r:id="rId38"/>
      <p:italic r:id="rId39"/>
      <p:boldItalic r:id="rId40"/>
    </p:embeddedFont>
    <p:embeddedFont>
      <p:font typeface="Century" pitchFamily="18" charset="0"/>
      <p:regular r:id="rId41"/>
    </p:embeddedFont>
    <p:embeddedFont>
      <p:font typeface="Cambria Math" pitchFamily="18" charset="0"/>
      <p:regular r:id="rId42"/>
    </p:embeddedFont>
    <p:embeddedFont>
      <p:font typeface="Cocogoose Classic Trial Medium" pitchFamily="34" charset="0"/>
      <p:bold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Lato Light" charset="0"/>
      <p:regular r:id="rId48"/>
      <p:bold r:id="rId49"/>
      <p:italic r:id="rId50"/>
      <p:boldItalic r:id="rId51"/>
    </p:embeddedFont>
    <p:embeddedFont>
      <p:font typeface="Microsoft Himalaya" pitchFamily="2" charset="0"/>
      <p:regular r:id="rId52"/>
    </p:embeddedFont>
    <p:embeddedFont>
      <p:font typeface="Monofonto" pitchFamily="49" charset="0"/>
      <p:regular r:id="rId53"/>
    </p:embeddedFont>
    <p:embeddedFont>
      <p:font typeface="Yu Gothic UI Semibold" pitchFamily="34" charset="-128"/>
      <p:bold r:id="rId54"/>
    </p:embeddedFont>
    <p:embeddedFont>
      <p:font typeface="Keys of Paradise" pitchFamily="2" charset="0"/>
      <p:regular r:id="rId55"/>
    </p:embeddedFont>
    <p:embeddedFont>
      <p:font typeface="Roboto Slab Regular" charset="0"/>
      <p:regular r:id="rId56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CAD4"/>
    <a:srgbClr val="D6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A4FC34B-D032-47D5-88D9-CE0B213E5794}">
  <a:tblStyle styleId="{3A4FC34B-D032-47D5-88D9-CE0B213E5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2" autoAdjust="0"/>
  </p:normalViewPr>
  <p:slideViewPr>
    <p:cSldViewPr>
      <p:cViewPr>
        <p:scale>
          <a:sx n="90" d="100"/>
          <a:sy n="90" d="100"/>
        </p:scale>
        <p:origin x="-768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9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933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pn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4280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atin typeface="Sweety Strawberry" pitchFamily="50" charset="0"/>
              </a:rPr>
              <a:t>Rancangan Acak Kelompok (RAK) Faktorial</a:t>
            </a:r>
            <a:endParaRPr sz="4400" dirty="0">
              <a:latin typeface="Sweety Strawberry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360" y="3579862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vergrow Demo" pitchFamily="50" charset="0"/>
              </a:rPr>
              <a:t>--- </a:t>
            </a:r>
            <a:r>
              <a:rPr lang="en-US" dirty="0" err="1" smtClean="0">
                <a:solidFill>
                  <a:schemeClr val="bg1"/>
                </a:solidFill>
                <a:latin typeface="Overgrow Demo" pitchFamily="50" charset="0"/>
              </a:rPr>
              <a:t>Kelompok</a:t>
            </a:r>
            <a:r>
              <a:rPr lang="en-US" dirty="0" smtClean="0">
                <a:solidFill>
                  <a:schemeClr val="bg1"/>
                </a:solidFill>
                <a:latin typeface="Overgrow Demo" pitchFamily="50" charset="0"/>
              </a:rPr>
              <a:t> 2 ---</a:t>
            </a:r>
            <a:endParaRPr lang="en-US" dirty="0">
              <a:solidFill>
                <a:schemeClr val="bg1"/>
              </a:solidFill>
              <a:latin typeface="Overgrow Dem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Google Shape;579;p36"/>
          <p:cNvSpPr txBox="1">
            <a:spLocks/>
          </p:cNvSpPr>
          <p:nvPr/>
        </p:nvSpPr>
        <p:spPr>
          <a:xfrm>
            <a:off x="1835696" y="-1244674"/>
            <a:ext cx="6984776" cy="43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600" indent="0" algn="just"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5</a:t>
            </a:r>
            <a:r>
              <a:rPr lang="en" sz="1800" dirty="0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. </a:t>
            </a:r>
            <a:r>
              <a:rPr lang="en-ID" sz="1800" dirty="0" err="1" smtClean="0">
                <a:solidFill>
                  <a:schemeClr val="tx1">
                    <a:lumMod val="50000"/>
                  </a:schemeClr>
                </a:solidFill>
              </a:rPr>
              <a:t>Maka</a:t>
            </a:r>
            <a:r>
              <a:rPr lang="en-ID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 smtClean="0">
                <a:solidFill>
                  <a:schemeClr val="tx1">
                    <a:lumMod val="50000"/>
                  </a:schemeClr>
                </a:solidFill>
              </a:rPr>
              <a:t>akan</a:t>
            </a:r>
            <a:r>
              <a:rPr lang="en-ID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 smtClean="0">
                <a:solidFill>
                  <a:schemeClr val="tx1">
                    <a:lumMod val="50000"/>
                  </a:schemeClr>
                </a:solidFill>
              </a:rPr>
              <a:t>diperoleh</a:t>
            </a:r>
            <a:r>
              <a:rPr lang="en-ID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 smtClean="0">
                <a:solidFill>
                  <a:schemeClr val="tx1">
                    <a:lumMod val="50000"/>
                  </a:schemeClr>
                </a:solidFill>
              </a:rPr>
              <a:t>desain</a:t>
            </a:r>
            <a:r>
              <a:rPr lang="en-ID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 smtClean="0">
                <a:solidFill>
                  <a:schemeClr val="tx1">
                    <a:lumMod val="50000"/>
                  </a:schemeClr>
                </a:solidFill>
              </a:rPr>
              <a:t>letak</a:t>
            </a:r>
            <a:r>
              <a:rPr lang="en-ID" sz="1800" dirty="0" smtClean="0">
                <a:solidFill>
                  <a:schemeClr val="tx1">
                    <a:lumMod val="50000"/>
                  </a:schemeClr>
                </a:solidFill>
              </a:rPr>
              <a:t> data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475" t="15679" r="43109" b="49258"/>
          <a:stretch/>
        </p:blipFill>
        <p:spPr bwMode="auto">
          <a:xfrm>
            <a:off x="1835696" y="1083255"/>
            <a:ext cx="6408712" cy="3379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1720" y="1275606"/>
            <a:ext cx="5184576" cy="3187460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915816" y="1694952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Muro" pitchFamily="50" charset="0"/>
              </a:rPr>
              <a:t>3</a:t>
            </a:r>
            <a:r>
              <a:rPr lang="en" dirty="0" smtClean="0">
                <a:solidFill>
                  <a:schemeClr val="accent2"/>
                </a:solidFill>
                <a:latin typeface="Monofonto" pitchFamily="49" charset="0"/>
              </a:rPr>
              <a:t>.</a:t>
            </a:r>
            <a:endParaRPr dirty="0">
              <a:solidFill>
                <a:schemeClr val="accent2"/>
              </a:solidFill>
              <a:latin typeface="Monofonto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Overgrow Demo" pitchFamily="50" charset="0"/>
              </a:rPr>
              <a:t>Model linier</a:t>
            </a:r>
            <a:endParaRPr dirty="0">
              <a:latin typeface="Overgrow Demo" pitchFamily="50" charset="0"/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987824" y="2651046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>
                <a:latin typeface="Monofonto" pitchFamily="49" charset="0"/>
              </a:rPr>
              <a:t>RAK Faktorial</a:t>
            </a:r>
            <a:endParaRPr dirty="0">
              <a:latin typeface="Monofont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211960" y="339502"/>
            <a:ext cx="72008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oogle Shape;711;p41"/>
          <p:cNvGrpSpPr/>
          <p:nvPr/>
        </p:nvGrpSpPr>
        <p:grpSpPr>
          <a:xfrm>
            <a:off x="4211960" y="68627"/>
            <a:ext cx="807776" cy="846939"/>
            <a:chOff x="5961125" y="1623900"/>
            <a:chExt cx="427450" cy="448175"/>
          </a:xfrm>
          <a:solidFill>
            <a:schemeClr val="bg1"/>
          </a:solidFill>
        </p:grpSpPr>
        <p:sp>
          <p:nvSpPr>
            <p:cNvPr id="15" name="Google Shape;712;p4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3;p4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4;p4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5;p4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6;p4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7;p4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8;p4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79712" y="1649303"/>
            <a:ext cx="5544616" cy="612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873108" y="1563638"/>
                <a:ext cx="5560010" cy="549831"/>
              </a:xfrm>
              <a:prstGeom prst="rect">
                <a:avLst/>
              </a:prstGeom>
              <a:solidFill>
                <a:srgbClr val="D6FCFE">
                  <a:alpha val="94118"/>
                </a:srgb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𝒀</m:t>
                        </m:r>
                      </m:e>
                      <m:sub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𝒊𝒋𝒌</m:t>
                        </m:r>
                      </m:sub>
                    </m:sSub>
                  </m:oMath>
                </a14:m>
                <a:r>
                  <a:rPr lang="en-ID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ID" sz="2400" b="1" i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𝝁</m:t>
                    </m:r>
                    <m:r>
                      <a:rPr lang="en-ID" sz="2400" b="1" i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+ 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𝜶</m:t>
                        </m:r>
                      </m:e>
                      <m:sub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𝒊</m:t>
                        </m:r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en-ID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𝜷</m:t>
                        </m:r>
                      </m:e>
                      <m:sub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ID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(</m:t>
                        </m:r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𝜶𝜷</m:t>
                        </m:r>
                      </m:e>
                      <m:sub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𝒊𝒋</m:t>
                        </m:r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en-ID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𝝆</m:t>
                        </m:r>
                      </m:e>
                      <m:sub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ID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𝜺</m:t>
                        </m:r>
                      </m:e>
                      <m:sub>
                        <m:r>
                          <a:rPr lang="en-ID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𝒊𝒋𝒌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108" y="1563638"/>
                <a:ext cx="5560010" cy="549831"/>
              </a:xfrm>
              <a:prstGeom prst="rect">
                <a:avLst/>
              </a:prstGeom>
              <a:blipFill rotWithShape="1">
                <a:blip r:embed="rId3"/>
                <a:stretch>
                  <a:fillRect t="-8889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907704" y="2035765"/>
                <a:ext cx="312053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100" i="1"/>
                        <m:t>𝑑𝑒𝑛𝑔𝑎𝑛</m:t>
                      </m:r>
                      <m:r>
                        <a:rPr lang="en-ID" sz="1100" i="1"/>
                        <m:t> </m:t>
                      </m:r>
                      <m:r>
                        <a:rPr lang="en-ID" sz="1100" i="1"/>
                        <m:t>𝑖</m:t>
                      </m:r>
                      <m:r>
                        <a:rPr lang="en-ID" sz="1100" i="1"/>
                        <m:t>=</m:t>
                      </m:r>
                      <m:r>
                        <a:rPr lang="en-ID" sz="1100" i="1"/>
                        <m:t>1</m:t>
                      </m:r>
                      <m:r>
                        <a:rPr lang="en-ID" sz="1100" i="1"/>
                        <m:t>,</m:t>
                      </m:r>
                      <m:r>
                        <a:rPr lang="en-ID" sz="1100" i="1"/>
                        <m:t>2</m:t>
                      </m:r>
                      <m:r>
                        <a:rPr lang="en-ID" sz="1100" i="1"/>
                        <m:t>…,</m:t>
                      </m:r>
                      <m:r>
                        <a:rPr lang="en-ID" sz="1100" i="1"/>
                        <m:t>𝑟</m:t>
                      </m:r>
                      <m:r>
                        <a:rPr lang="en-ID" sz="1100" i="1"/>
                        <m:t> ;</m:t>
                      </m:r>
                      <m:r>
                        <a:rPr lang="en-ID" sz="1100" i="1"/>
                        <m:t>𝑗</m:t>
                      </m:r>
                      <m:r>
                        <a:rPr lang="en-ID" sz="1100" i="1"/>
                        <m:t>=</m:t>
                      </m:r>
                      <m:r>
                        <a:rPr lang="en-ID" sz="1100" i="1"/>
                        <m:t>1</m:t>
                      </m:r>
                      <m:r>
                        <a:rPr lang="en-ID" sz="1100" i="1"/>
                        <m:t>,</m:t>
                      </m:r>
                      <m:r>
                        <a:rPr lang="en-ID" sz="1100" i="1"/>
                        <m:t>2</m:t>
                      </m:r>
                      <m:r>
                        <a:rPr lang="en-ID" sz="1100" i="1"/>
                        <m:t>,..,</m:t>
                      </m:r>
                      <m:r>
                        <a:rPr lang="en-ID" sz="1100" i="1"/>
                        <m:t>𝑎</m:t>
                      </m:r>
                      <m:r>
                        <a:rPr lang="en-ID" sz="1100" i="1"/>
                        <m:t> ;</m:t>
                      </m:r>
                      <m:r>
                        <a:rPr lang="en-ID" sz="1100" i="1"/>
                        <m:t>𝑘</m:t>
                      </m:r>
                      <m:r>
                        <a:rPr lang="en-ID" sz="1100" i="1"/>
                        <m:t>=</m:t>
                      </m:r>
                      <m:r>
                        <a:rPr lang="en-ID" sz="1100" i="1"/>
                        <m:t>1</m:t>
                      </m:r>
                      <m:r>
                        <a:rPr lang="en-ID" sz="1100" i="1"/>
                        <m:t>,</m:t>
                      </m:r>
                      <m:r>
                        <a:rPr lang="en-ID" sz="1100" i="1"/>
                        <m:t>2</m:t>
                      </m:r>
                      <m:r>
                        <a:rPr lang="en-ID" sz="1100" i="1"/>
                        <m:t>,….,</m:t>
                      </m:r>
                      <m:r>
                        <a:rPr lang="en-ID" sz="1100" i="1"/>
                        <m:t>𝑏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035765"/>
                <a:ext cx="3120533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872208" y="2283718"/>
                <a:ext cx="5868144" cy="2358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2925" lvl="0" indent="-542925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𝒊𝒋𝒌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	=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pengamatan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pada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satuan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percobaan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ke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-i yang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memperoleh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kombinasi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perlakuan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taraf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ke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-j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dari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faktor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A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dan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taraf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ke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-k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dari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faktor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B</a:t>
                </a:r>
              </a:p>
              <a:p>
                <a:pPr lvl="0">
                  <a:tabLst>
                    <a:tab pos="542925" algn="l"/>
                  </a:tabLst>
                </a:pPr>
                <a14:m>
                  <m:oMath xmlns:m="http://schemas.openxmlformats.org/officeDocument/2006/math">
                    <m:r>
                      <a:rPr lang="en-ID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𝝁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	= mean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populasi</a:t>
                </a: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>
                  <a:tabLst>
                    <a:tab pos="542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𝝆</m:t>
                        </m:r>
                      </m:e>
                      <m:sub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	=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pengaruh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taraf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ke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-k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dari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faktor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kelompok</a:t>
                </a: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>
                  <a:tabLst>
                    <a:tab pos="542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	=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pengaruh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faktor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ke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-i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dari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faktor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A</a:t>
                </a:r>
              </a:p>
              <a:p>
                <a:pPr lvl="0">
                  <a:tabLst>
                    <a:tab pos="542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	=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pengaruh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faktor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ke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-j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dari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faktor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B</a:t>
                </a:r>
              </a:p>
              <a:p>
                <a:pPr lvl="0">
                  <a:tabLst>
                    <a:tab pos="542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𝜶𝜷</m:t>
                        </m:r>
                      </m:e>
                      <m:sub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𝒊𝒋</m:t>
                        </m:r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	=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pengaruh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taraf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ke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-i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dari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faktor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A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dan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taraf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ke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-j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dari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faktor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B</a:t>
                </a:r>
              </a:p>
              <a:p>
                <a:pPr marL="542925" lvl="0" indent="-542925">
                  <a:tabLst>
                    <a:tab pos="542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𝜺</m:t>
                        </m:r>
                      </m:e>
                      <m:sub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𝒊𝒋𝒌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	=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pengaruh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acak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dari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satuan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percobaan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ke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-k yang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memperoleh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kombinasi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perlakuan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ij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𝜺</m:t>
                        </m:r>
                      </m:e>
                      <m:sub>
                        <m:r>
                          <a:rPr lang="en-ID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𝒊𝒋𝒌</m:t>
                        </m:r>
                      </m:sub>
                    </m:sSub>
                    <m:r>
                      <a:rPr lang="en-ID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08" y="2283718"/>
                <a:ext cx="5868144" cy="2358466"/>
              </a:xfrm>
              <a:prstGeom prst="rect">
                <a:avLst/>
              </a:prstGeom>
              <a:blipFill rotWithShape="1">
                <a:blip r:embed="rId5"/>
                <a:stretch>
                  <a:fillRect t="-258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915816" y="1694952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  <a:latin typeface="Muro" pitchFamily="50" charset="0"/>
              </a:rPr>
              <a:t>4</a:t>
            </a:r>
            <a:r>
              <a:rPr lang="en" dirty="0" smtClean="0">
                <a:solidFill>
                  <a:schemeClr val="accent2"/>
                </a:solidFill>
                <a:latin typeface="Monofonto" pitchFamily="49" charset="0"/>
              </a:rPr>
              <a:t>.</a:t>
            </a:r>
            <a:endParaRPr dirty="0">
              <a:solidFill>
                <a:schemeClr val="accent2"/>
              </a:solidFill>
              <a:latin typeface="Monofonto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vergrow Demo" pitchFamily="50" charset="0"/>
              </a:rPr>
              <a:t>T</a:t>
            </a:r>
            <a:r>
              <a:rPr lang="en" dirty="0" smtClean="0">
                <a:latin typeface="Overgrow Demo" pitchFamily="50" charset="0"/>
              </a:rPr>
              <a:t>abel anova</a:t>
            </a:r>
            <a:endParaRPr dirty="0">
              <a:latin typeface="Overgrow Demo" pitchFamily="50" charset="0"/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987824" y="2651046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>
                <a:latin typeface="Monofonto" pitchFamily="49" charset="0"/>
              </a:rPr>
              <a:t>RAK Faktorial</a:t>
            </a:r>
            <a:endParaRPr dirty="0">
              <a:latin typeface="Monofont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xfrm>
            <a:off x="35496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mbria" pitchFamily="18" charset="0"/>
                <a:ea typeface="Cambria" pitchFamily="18" charset="0"/>
              </a:rPr>
              <a:t>Formula/Rumus</a:t>
            </a:r>
            <a:br>
              <a:rPr lang="en" b="1" dirty="0" smtClean="0">
                <a:latin typeface="Cambria" pitchFamily="18" charset="0"/>
                <a:ea typeface="Cambria" pitchFamily="18" charset="0"/>
              </a:rPr>
            </a:br>
            <a:r>
              <a:rPr lang="en" b="1" dirty="0" smtClean="0">
                <a:latin typeface="Cambria" pitchFamily="18" charset="0"/>
                <a:ea typeface="Cambria" pitchFamily="18" charset="0"/>
              </a:rPr>
              <a:t>Perhitungan</a:t>
            </a:r>
            <a:endParaRPr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49" name="Google Shape;549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24670" y="627534"/>
                <a:ext cx="2069698" cy="720080"/>
              </a:xfrm>
              <a:prstGeom prst="rect">
                <a:avLst/>
              </a:prstGeom>
              <a:noFill/>
              <a:ln w="28575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𝑭𝑲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𝒀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..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70" y="627534"/>
                <a:ext cx="2069698" cy="7200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122160" y="483518"/>
            <a:ext cx="1584176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Koreksi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630022" y="1644511"/>
                <a:ext cx="2662058" cy="936104"/>
              </a:xfrm>
              <a:prstGeom prst="rect">
                <a:avLst/>
              </a:prstGeom>
              <a:noFill/>
              <a:ln w="28575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𝑱𝑲𝑻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ar-AE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ar-AE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ar-AE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ar-AE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ar-AE" b="1" i="1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𝒊𝒋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ar-AE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𝑭𝑲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ar-AE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022" y="1644511"/>
                <a:ext cx="2662058" cy="9361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2827512" y="1500495"/>
            <a:ext cx="2312167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Kuadrat</a:t>
            </a:r>
            <a:r>
              <a:rPr lang="en-US" b="1" dirty="0"/>
              <a:t> Total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339752" y="2906512"/>
                <a:ext cx="2664296" cy="720080"/>
              </a:xfrm>
              <a:prstGeom prst="rect">
                <a:avLst/>
              </a:prstGeom>
              <a:noFill/>
              <a:ln w="28575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𝑱𝑲𝑨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ar-AE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ar-AE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ar-AE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,.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𝒃𝒓</m:t>
                              </m:r>
                            </m:den>
                          </m:f>
                          <m:r>
                            <a:rPr lang="ar-AE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𝑭𝑲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906512"/>
                <a:ext cx="2664296" cy="7200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2483768" y="2762496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Kuadrat</a:t>
            </a:r>
            <a:r>
              <a:rPr lang="en-US" b="1" dirty="0"/>
              <a:t> </a:t>
            </a:r>
            <a:r>
              <a:rPr lang="en-US" b="1" dirty="0" err="1"/>
              <a:t>Faktor</a:t>
            </a:r>
            <a:r>
              <a:rPr lang="en-US" b="1" dirty="0"/>
              <a:t> A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051720" y="3906240"/>
                <a:ext cx="2664296" cy="720080"/>
              </a:xfrm>
              <a:prstGeom prst="rect">
                <a:avLst/>
              </a:prstGeom>
              <a:noFill/>
              <a:ln w="28575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𝑱𝑲𝑩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𝒋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,.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𝒂𝒓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𝑭𝑲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906240"/>
                <a:ext cx="2664296" cy="7200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2195736" y="3762224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Kuadrat</a:t>
            </a:r>
            <a:r>
              <a:rPr lang="en-US" b="1" dirty="0"/>
              <a:t> 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smtClean="0"/>
              <a:t>B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5445499" y="699542"/>
                <a:ext cx="2870917" cy="720080"/>
              </a:xfrm>
              <a:prstGeom prst="rect">
                <a:avLst/>
              </a:prstGeom>
              <a:noFill/>
              <a:ln w="28575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𝑱𝑲𝑨𝑩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𝑱𝑲𝑷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𝑱𝑲𝑨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𝑱𝑲𝑩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99" y="699542"/>
                <a:ext cx="2870917" cy="7200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5496184" y="555526"/>
            <a:ext cx="2748223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Kuadrat</a:t>
            </a:r>
            <a:r>
              <a:rPr lang="en-US" b="1" dirty="0"/>
              <a:t> </a:t>
            </a:r>
            <a:r>
              <a:rPr lang="en-US" b="1" dirty="0" err="1" smtClean="0"/>
              <a:t>Interaksi</a:t>
            </a:r>
            <a:r>
              <a:rPr lang="en-US" b="1" dirty="0" smtClean="0"/>
              <a:t> AB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5576494" y="1682857"/>
            <a:ext cx="2870917" cy="897758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ar-A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20510" y="1538841"/>
            <a:ext cx="254160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Lato Light"/>
              <a:buNone/>
            </a:pP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Kuadrat</a:t>
            </a:r>
            <a:r>
              <a:rPr lang="en-US" b="1" dirty="0"/>
              <a:t> </a:t>
            </a:r>
            <a:r>
              <a:rPr lang="en-US" b="1" dirty="0" err="1"/>
              <a:t>Perlakuan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901038" y="1860535"/>
                <a:ext cx="2142894" cy="85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spcBef>
                    <a:spcPts val="100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𝑱𝑲𝑷</m:t>
                      </m:r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𝒊𝒋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den>
                              </m:f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𝑭𝑲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AE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038" y="1860535"/>
                <a:ext cx="2142894" cy="8503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5555852" y="2858065"/>
            <a:ext cx="2870917" cy="897758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ar-A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699868" y="2714049"/>
            <a:ext cx="254160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Lato Light"/>
              <a:buNone/>
            </a:pP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Kuadrat</a:t>
            </a:r>
            <a:r>
              <a:rPr lang="en-US" b="1" dirty="0"/>
              <a:t> </a:t>
            </a:r>
            <a:r>
              <a:rPr lang="en-US" b="1" dirty="0" err="1"/>
              <a:t>Kelompok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6012840" y="3035743"/>
                <a:ext cx="1958293" cy="698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spcBef>
                    <a:spcPts val="100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𝑱𝑲𝑲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𝒓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..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𝒓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𝒂𝒃</m:t>
                              </m:r>
                            </m:den>
                          </m:f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𝑭𝑲</m:t>
                          </m:r>
                        </m:e>
                      </m:nary>
                    </m:oMath>
                  </m:oMathPara>
                </a14:m>
                <a:endParaRPr lang="ar-AE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40" y="3035743"/>
                <a:ext cx="1958293" cy="6985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004048" y="3978248"/>
            <a:ext cx="2601690" cy="720080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ar-A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229475" y="3834232"/>
            <a:ext cx="2222844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Lato Light"/>
              <a:buNone/>
            </a:pP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Kuadrat</a:t>
            </a:r>
            <a:r>
              <a:rPr lang="en-US" b="1" dirty="0"/>
              <a:t> </a:t>
            </a:r>
            <a:r>
              <a:rPr lang="en-US" b="1" dirty="0" err="1"/>
              <a:t>Galat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208180" y="4183699"/>
                <a:ext cx="2244140" cy="436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spcBef>
                    <a:spcPts val="100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𝑱𝑲𝑮</m:t>
                      </m:r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𝑱𝑲𝑻</m:t>
                      </m:r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𝑱𝑲𝑷</m:t>
                      </m:r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𝑱𝑲𝑲</m:t>
                      </m:r>
                    </m:oMath>
                  </m:oMathPara>
                </a14:m>
                <a:endParaRPr lang="ar-AE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180" y="4183699"/>
                <a:ext cx="2244140" cy="43601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xfrm>
            <a:off x="35496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mbria" pitchFamily="18" charset="0"/>
                <a:ea typeface="Cambria" pitchFamily="18" charset="0"/>
              </a:rPr>
              <a:t>Formula/Rumus</a:t>
            </a:r>
            <a:br>
              <a:rPr lang="en" b="1" dirty="0" smtClean="0">
                <a:latin typeface="Cambria" pitchFamily="18" charset="0"/>
                <a:ea typeface="Cambria" pitchFamily="18" charset="0"/>
              </a:rPr>
            </a:br>
            <a:r>
              <a:rPr lang="en" b="1" dirty="0" smtClean="0">
                <a:latin typeface="Cambria" pitchFamily="18" charset="0"/>
                <a:ea typeface="Cambria" pitchFamily="18" charset="0"/>
              </a:rPr>
              <a:t>Perhitungan</a:t>
            </a:r>
            <a:endParaRPr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49" name="Google Shape;549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228728" y="2278516"/>
                <a:ext cx="2935558" cy="720080"/>
              </a:xfrm>
              <a:prstGeom prst="rect">
                <a:avLst/>
              </a:prstGeom>
              <a:noFill/>
              <a:ln w="28575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𝑲𝑻𝑨𝑩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𝑱𝑲𝑨𝑩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𝒅𝒃𝒂𝒃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28" y="2278516"/>
                <a:ext cx="2935558" cy="7200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364359" y="2134500"/>
            <a:ext cx="2664296" cy="2395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/>
              <a:t>Kuadrat</a:t>
            </a:r>
            <a:r>
              <a:rPr lang="en-US" b="1" dirty="0"/>
              <a:t> Tengah </a:t>
            </a:r>
            <a:r>
              <a:rPr lang="en-US" b="1" dirty="0" err="1"/>
              <a:t>Interaksi</a:t>
            </a:r>
            <a:r>
              <a:rPr lang="en-US" b="1" dirty="0"/>
              <a:t> AB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835338" y="1175890"/>
                <a:ext cx="2744774" cy="720080"/>
              </a:xfrm>
              <a:prstGeom prst="rect">
                <a:avLst/>
              </a:prstGeom>
              <a:noFill/>
              <a:ln w="28575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𝑲𝑻𝑨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𝑱𝑲𝑨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𝒅𝒃𝒂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38" y="1175890"/>
                <a:ext cx="2744774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3014716" y="1031874"/>
            <a:ext cx="2421380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n-US" b="1" dirty="0" err="1" smtClean="0"/>
              <a:t>Kuadrat</a:t>
            </a:r>
            <a:r>
              <a:rPr lang="en-US" b="1" dirty="0" smtClean="0"/>
              <a:t> Tengah </a:t>
            </a:r>
            <a:r>
              <a:rPr lang="en-US" b="1" dirty="0" err="1" smtClean="0"/>
              <a:t>Faktor</a:t>
            </a:r>
            <a:r>
              <a:rPr lang="en-US" b="1" dirty="0" smtClean="0"/>
              <a:t> A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5868144" y="1175890"/>
            <a:ext cx="2592284" cy="720080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ar-A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944848" y="1031874"/>
            <a:ext cx="2397585" cy="321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n-US" b="1" dirty="0" err="1"/>
              <a:t>Kuadrat</a:t>
            </a:r>
            <a:r>
              <a:rPr lang="en-US" b="1" dirty="0"/>
              <a:t> Tengah 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smtClean="0"/>
              <a:t>B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412914" y="1353568"/>
                <a:ext cx="1191736" cy="623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spcBef>
                    <a:spcPts val="100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/>
                        <m:t>𝑲𝑻𝑩</m:t>
                      </m:r>
                      <m:r>
                        <a:rPr lang="en-US" b="1" i="1"/>
                        <m:t>=</m:t>
                      </m:r>
                      <m:f>
                        <m:fPr>
                          <m:ctrlPr>
                            <a:rPr lang="en-US" b="1" i="1"/>
                          </m:ctrlPr>
                        </m:fPr>
                        <m:num>
                          <m:r>
                            <a:rPr lang="en-US" b="1" i="1"/>
                            <m:t>𝑱𝑲𝑩</m:t>
                          </m:r>
                        </m:num>
                        <m:den>
                          <m:r>
                            <a:rPr lang="en-US" b="1" i="1"/>
                            <m:t>𝒅𝒃𝒃</m:t>
                          </m:r>
                        </m:den>
                      </m:f>
                    </m:oMath>
                  </m:oMathPara>
                </a14:m>
                <a:endParaRPr lang="ar-AE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914" y="1353568"/>
                <a:ext cx="1191736" cy="6238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2493171" y="3313332"/>
            <a:ext cx="2870917" cy="698564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ar-A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637187" y="3169315"/>
            <a:ext cx="254160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Lato Light"/>
              <a:buNone/>
            </a:pPr>
            <a:r>
              <a:rPr lang="en-US" b="1" dirty="0" err="1"/>
              <a:t>Kuadrat</a:t>
            </a:r>
            <a:r>
              <a:rPr lang="en-US" b="1" dirty="0"/>
              <a:t> Tengah </a:t>
            </a:r>
            <a:r>
              <a:rPr lang="en-US" b="1" dirty="0" err="1" smtClean="0"/>
              <a:t>Kelompok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3301628" y="3435832"/>
                <a:ext cx="1207767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/>
                        <m:t>𝑲𝑻𝑲</m:t>
                      </m:r>
                      <m:r>
                        <a:rPr lang="en-US" b="1" i="1"/>
                        <m:t>=</m:t>
                      </m:r>
                      <m:f>
                        <m:fPr>
                          <m:ctrlPr>
                            <a:rPr lang="en-US" b="1" i="1"/>
                          </m:ctrlPr>
                        </m:fPr>
                        <m:num>
                          <m:r>
                            <a:rPr lang="en-US" b="1" i="1"/>
                            <m:t>𝑱𝑲𝑲</m:t>
                          </m:r>
                        </m:num>
                        <m:den>
                          <m:r>
                            <a:rPr lang="en-US" b="1" i="1"/>
                            <m:t>𝒅𝒃𝒌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28" y="3435832"/>
                <a:ext cx="1207767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580112" y="3271633"/>
            <a:ext cx="2601690" cy="720080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ar-A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05539" y="3127617"/>
            <a:ext cx="2222844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/>
              <a:t>Kuadrat</a:t>
            </a:r>
            <a:r>
              <a:rPr lang="en-US" b="1" dirty="0"/>
              <a:t> Tengah </a:t>
            </a:r>
            <a:r>
              <a:rPr lang="en-US" b="1" dirty="0" err="1"/>
              <a:t>Galat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339004" y="3477084"/>
                <a:ext cx="1185324" cy="534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/>
                        <m:t>𝑲𝑻𝑮</m:t>
                      </m:r>
                      <m:r>
                        <a:rPr lang="en-US" b="1" i="1"/>
                        <m:t>=</m:t>
                      </m:r>
                      <m:f>
                        <m:fPr>
                          <m:ctrlPr>
                            <a:rPr lang="en-US" b="1" i="1"/>
                          </m:ctrlPr>
                        </m:fPr>
                        <m:num>
                          <m:r>
                            <a:rPr lang="en-US" b="1" i="1"/>
                            <m:t>𝑱𝑲𝑮</m:t>
                          </m:r>
                        </m:num>
                        <m:den>
                          <m:r>
                            <a:rPr lang="en-US" b="1" i="1"/>
                            <m:t>𝒅𝒃𝒈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004" y="3477084"/>
                <a:ext cx="1185324" cy="534826"/>
              </a:xfrm>
              <a:prstGeom prst="rect">
                <a:avLst/>
              </a:prstGeom>
              <a:blipFill rotWithShape="1"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0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619672" y="699542"/>
            <a:ext cx="5832648" cy="504056"/>
          </a:xfrm>
          <a:prstGeom prst="roundRect">
            <a:avLst/>
          </a:prstGeom>
          <a:solidFill>
            <a:srgbClr val="02CA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20936" y="771550"/>
            <a:ext cx="459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Keys of Paradise" pitchFamily="2" charset="0"/>
              </a:rPr>
              <a:t>Tabel</a:t>
            </a:r>
            <a:r>
              <a:rPr lang="en-US" sz="1800" dirty="0">
                <a:latin typeface="Keys of Paradise" pitchFamily="2" charset="0"/>
              </a:rPr>
              <a:t> </a:t>
            </a:r>
            <a:r>
              <a:rPr lang="en-US" sz="1800" dirty="0" err="1">
                <a:latin typeface="Keys of Paradise" pitchFamily="2" charset="0"/>
              </a:rPr>
              <a:t>Analisis</a:t>
            </a:r>
            <a:r>
              <a:rPr lang="en-US" sz="1800" dirty="0">
                <a:latin typeface="Keys of Paradise" pitchFamily="2" charset="0"/>
              </a:rPr>
              <a:t> </a:t>
            </a:r>
            <a:r>
              <a:rPr lang="en-US" sz="1800" dirty="0" err="1">
                <a:latin typeface="Keys of Paradise" pitchFamily="2" charset="0"/>
              </a:rPr>
              <a:t>Ragam</a:t>
            </a:r>
            <a:r>
              <a:rPr lang="en-US" sz="1800" dirty="0">
                <a:latin typeface="Keys of Paradise" pitchFamily="2" charset="0"/>
              </a:rPr>
              <a:t> (</a:t>
            </a:r>
            <a:r>
              <a:rPr lang="en-US" sz="1800" dirty="0" err="1">
                <a:latin typeface="Keys of Paradise" pitchFamily="2" charset="0"/>
              </a:rPr>
              <a:t>Tabel</a:t>
            </a:r>
            <a:r>
              <a:rPr lang="en-US" sz="1800" dirty="0">
                <a:latin typeface="Keys of Paradise" pitchFamily="2" charset="0"/>
              </a:rPr>
              <a:t> ANOVA)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9046784"/>
                  </p:ext>
                </p:extLst>
              </p:nvPr>
            </p:nvGraphicFramePr>
            <p:xfrm>
              <a:off x="848734" y="1491630"/>
              <a:ext cx="7374523" cy="23194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1544"/>
                    <a:gridCol w="1107514"/>
                    <a:gridCol w="1220046"/>
                    <a:gridCol w="1269432"/>
                    <a:gridCol w="1075941"/>
                    <a:gridCol w="1220046"/>
                  </a:tblGrid>
                  <a:tr h="6701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Sumber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Keragaman</a:t>
                          </a:r>
                          <a:r>
                            <a:rPr lang="en-US" sz="1400" dirty="0">
                              <a:effectLst/>
                            </a:rPr>
                            <a:t> (SK)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Derajat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Bebas</a:t>
                          </a:r>
                          <a:r>
                            <a:rPr lang="en-US" sz="1400" dirty="0">
                              <a:effectLst/>
                            </a:rPr>
                            <a:t> (</a:t>
                          </a:r>
                          <a:r>
                            <a:rPr lang="en-US" sz="1400" dirty="0" err="1">
                              <a:effectLst/>
                            </a:rPr>
                            <a:t>db</a:t>
                          </a:r>
                          <a:r>
                            <a:rPr lang="en-US" sz="14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Jumlah Kuadrat (JK)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Kuadrat Tengah (KT)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F-Hitung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F-Tabel (0.05/0.01)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</a:tr>
                  <a:tr h="2287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Perlakuan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ab-1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JKP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KTP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KTP/KTG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</a:tr>
                  <a:tr h="2437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Kelompok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r-1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JKK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KTK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KTK/KTG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r>
                            <a:rPr lang="en-US" sz="1400" baseline="-250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aseline="-25000">
                                  <a:effectLst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500" baseline="-25000">
                              <a:effectLst/>
                            </a:rPr>
                            <a:t>,dbk,dbg)</a:t>
                          </a: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</a:tr>
                  <a:tr h="2437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a-1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JKA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KTA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KTA/KTG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r>
                            <a:rPr lang="en-US" sz="1400" baseline="-250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aseline="-25000">
                                  <a:effectLst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500" baseline="-25000">
                              <a:effectLst/>
                            </a:rPr>
                            <a:t>,dba,dbg)</a:t>
                          </a: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</a:tr>
                  <a:tr h="2437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b-1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KTB/KTG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r>
                            <a:rPr lang="en-US" sz="1400" baseline="-250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aseline="-25000">
                                  <a:effectLst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500" baseline="-25000">
                              <a:effectLst/>
                            </a:rPr>
                            <a:t>,dbb,dbg)</a:t>
                          </a: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</a:tr>
                  <a:tr h="4574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(a-1)(b-1)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JKAB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KTAB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KTAB/KTG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r>
                            <a:rPr lang="en-US" sz="1400" baseline="-250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aseline="-25000">
                                  <a:effectLst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500" baseline="-25000">
                              <a:effectLst/>
                            </a:rPr>
                            <a:t>,dbab,dbg)</a:t>
                          </a: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</a:tr>
                  <a:tr h="2287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Galat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ab(r-1)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9046784"/>
                  </p:ext>
                </p:extLst>
              </p:nvPr>
            </p:nvGraphicFramePr>
            <p:xfrm>
              <a:off x="848734" y="1491630"/>
              <a:ext cx="7374523" cy="23194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1544"/>
                    <a:gridCol w="1107514"/>
                    <a:gridCol w="1220046"/>
                    <a:gridCol w="1269432"/>
                    <a:gridCol w="1075941"/>
                    <a:gridCol w="1220046"/>
                  </a:tblGrid>
                  <a:tr h="6733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Sumber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Keragaman</a:t>
                          </a:r>
                          <a:r>
                            <a:rPr lang="en-US" sz="1400" dirty="0">
                              <a:effectLst/>
                            </a:rPr>
                            <a:t> (SK)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Derajat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Bebas</a:t>
                          </a:r>
                          <a:r>
                            <a:rPr lang="en-US" sz="1400" dirty="0">
                              <a:effectLst/>
                            </a:rPr>
                            <a:t> (</a:t>
                          </a:r>
                          <a:r>
                            <a:rPr lang="en-US" sz="1400" dirty="0" err="1">
                              <a:effectLst/>
                            </a:rPr>
                            <a:t>db</a:t>
                          </a:r>
                          <a:r>
                            <a:rPr lang="en-US" sz="14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Jumlah Kuadrat (JK)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Kuadrat Tengah (KT)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F-Hitung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F-Tabel (0.05/0.01)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</a:tr>
                  <a:tr h="2287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Perlakuan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ab-1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JKP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KTP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KTP/KTG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</a:tr>
                  <a:tr h="2437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Kelompok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r-1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JKK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KTK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KTK/KTG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436" marR="87436" marT="0" marB="0">
                        <a:blipFill rotWithShape="1">
                          <a:blip r:embed="rId3"/>
                          <a:stretch>
                            <a:fillRect l="-505000" t="-392500" b="-517500"/>
                          </a:stretch>
                        </a:blipFill>
                      </a:tcPr>
                    </a:tc>
                  </a:tr>
                  <a:tr h="2437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a-1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JKA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KTA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KTA/KTG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436" marR="87436" marT="0" marB="0">
                        <a:blipFill rotWithShape="1">
                          <a:blip r:embed="rId3"/>
                          <a:stretch>
                            <a:fillRect l="-505000" t="-492500" b="-417500"/>
                          </a:stretch>
                        </a:blipFill>
                      </a:tcPr>
                    </a:tc>
                  </a:tr>
                  <a:tr h="2437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b-1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KTB/KTG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436" marR="87436" marT="0" marB="0">
                        <a:blipFill rotWithShape="1">
                          <a:blip r:embed="rId3"/>
                          <a:stretch>
                            <a:fillRect l="-505000" t="-592500" b="-317500"/>
                          </a:stretch>
                        </a:blipFill>
                      </a:tcPr>
                    </a:tc>
                  </a:tr>
                  <a:tr h="4574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(a-1)(b-1)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JKAB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KTAB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KTAB/KTG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436" marR="87436" marT="0" marB="0">
                        <a:blipFill rotWithShape="1">
                          <a:blip r:embed="rId3"/>
                          <a:stretch>
                            <a:fillRect l="-505000" t="-369333" b="-69333"/>
                          </a:stretch>
                        </a:blipFill>
                      </a:tcPr>
                    </a:tc>
                  </a:tr>
                  <a:tr h="2287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Galat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ab(r-1)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JKG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KTG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7436" marR="87436" marT="0" marB="0"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411760" y="843558"/>
            <a:ext cx="4464496" cy="4320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1"/>
                </a:solidFill>
                <a:latin typeface="Keys of Paradise" pitchFamily="2" charset="0"/>
              </a:rPr>
              <a:t>hipotesis</a:t>
            </a:r>
            <a:endParaRPr lang="en-US" sz="2400" dirty="0">
              <a:solidFill>
                <a:schemeClr val="accent1"/>
              </a:solidFill>
              <a:latin typeface="Keys of Paradise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79612" y="1660095"/>
                <a:ext cx="7452828" cy="954107"/>
              </a:xfrm>
              <a:prstGeom prst="rect">
                <a:avLst/>
              </a:prstGeom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Dot"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/>
                  <a:t>H</a:t>
                </a:r>
                <a:r>
                  <a:rPr lang="en-US" b="1" baseline="-25000" dirty="0"/>
                  <a:t>0 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respon</a:t>
                </a:r>
                <a:r>
                  <a:rPr lang="en-US" dirty="0"/>
                  <a:t> </a:t>
                </a:r>
                <a:r>
                  <a:rPr lang="en-US" dirty="0" err="1"/>
                  <a:t>diantara</a:t>
                </a:r>
                <a:r>
                  <a:rPr lang="en-US" dirty="0"/>
                  <a:t> </a:t>
                </a:r>
                <a:r>
                  <a:rPr lang="en-US" dirty="0" err="1"/>
                  <a:t>taraf</a:t>
                </a:r>
                <a:r>
                  <a:rPr lang="en-US" dirty="0"/>
                  <a:t> </a:t>
                </a:r>
                <a:r>
                  <a:rPr lang="en-US" dirty="0" err="1"/>
                  <a:t>faktor</a:t>
                </a:r>
                <a:r>
                  <a:rPr lang="en-US" dirty="0"/>
                  <a:t> A yang </a:t>
                </a:r>
                <a:r>
                  <a:rPr lang="en-US" dirty="0" err="1"/>
                  <a:t>dicobakan</a:t>
                </a:r>
                <a:r>
                  <a:rPr lang="en-US" dirty="0"/>
                  <a:t>)</a:t>
                </a:r>
              </a:p>
              <a:p>
                <a:pPr algn="just"/>
                <a:r>
                  <a:rPr lang="en-US" b="1" dirty="0"/>
                  <a:t>H</a:t>
                </a:r>
                <a:r>
                  <a:rPr lang="en-US" b="1" baseline="-25000" dirty="0"/>
                  <a:t>1 </a:t>
                </a:r>
                <a:r>
                  <a:rPr lang="en-US" b="1" dirty="0"/>
                  <a:t>: </a:t>
                </a:r>
                <a:r>
                  <a:rPr lang="en-US" dirty="0"/>
                  <a:t>Paling </a:t>
                </a:r>
                <a:r>
                  <a:rPr lang="en-US" dirty="0" err="1"/>
                  <a:t>sedikit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i, </a:t>
                </a:r>
                <a:r>
                  <a:rPr lang="en-US" dirty="0" err="1"/>
                  <a:t>dimana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(Ada </a:t>
                </a: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respon</a:t>
                </a:r>
                <a:r>
                  <a:rPr lang="en-US" dirty="0"/>
                  <a:t> </a:t>
                </a:r>
                <a:r>
                  <a:rPr lang="en-US" dirty="0" err="1"/>
                  <a:t>diantara</a:t>
                </a:r>
                <a:r>
                  <a:rPr lang="en-US" dirty="0"/>
                  <a:t> </a:t>
                </a:r>
                <a:r>
                  <a:rPr lang="en-US" dirty="0" err="1"/>
                  <a:t>taraf</a:t>
                </a:r>
                <a:r>
                  <a:rPr lang="en-US" dirty="0"/>
                  <a:t> </a:t>
                </a:r>
                <a:r>
                  <a:rPr lang="en-US" dirty="0" err="1"/>
                  <a:t>faktor</a:t>
                </a:r>
                <a:r>
                  <a:rPr lang="en-US" dirty="0"/>
                  <a:t> A yang </a:t>
                </a:r>
                <a:r>
                  <a:rPr lang="en-US" dirty="0" err="1"/>
                  <a:t>dicobakan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1660095"/>
                <a:ext cx="7452828" cy="954107"/>
              </a:xfrm>
              <a:prstGeom prst="rect">
                <a:avLst/>
              </a:prstGeom>
              <a:blipFill rotWithShape="1">
                <a:blip r:embed="rId3"/>
                <a:stretch>
                  <a:fillRect r="-81" b="-3086"/>
                </a:stretch>
              </a:blip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76778" y="1347614"/>
            <a:ext cx="2363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Pengaruh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utama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faktor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A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074434" y="2956239"/>
                <a:ext cx="7452828" cy="971420"/>
              </a:xfrm>
              <a:prstGeom prst="rect">
                <a:avLst/>
              </a:prstGeom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Dot"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H</a:t>
                </a:r>
                <a:r>
                  <a:rPr lang="en-US" b="1" baseline="-25000" dirty="0"/>
                  <a:t>0 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pengaruh</a:t>
                </a:r>
                <a:r>
                  <a:rPr lang="en-US" dirty="0"/>
                  <a:t> </a:t>
                </a:r>
                <a:r>
                  <a:rPr lang="en-US" dirty="0" err="1"/>
                  <a:t>blok</a:t>
                </a:r>
                <a:r>
                  <a:rPr lang="en-US" dirty="0"/>
                  <a:t>/</a:t>
                </a:r>
                <a:r>
                  <a:rPr lang="en-US" dirty="0" err="1"/>
                  <a:t>kelompok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respon</a:t>
                </a:r>
                <a:r>
                  <a:rPr lang="en-US" dirty="0"/>
                  <a:t> yang </a:t>
                </a:r>
                <a:r>
                  <a:rPr lang="en-US" dirty="0" err="1"/>
                  <a:t>diamati</a:t>
                </a:r>
                <a:r>
                  <a:rPr lang="en-US" dirty="0"/>
                  <a:t>)</a:t>
                </a:r>
              </a:p>
              <a:p>
                <a:r>
                  <a:rPr lang="en-US" b="1" dirty="0"/>
                  <a:t>H</a:t>
                </a:r>
                <a:r>
                  <a:rPr lang="en-US" b="1" baseline="-25000" dirty="0"/>
                  <a:t>1 </a:t>
                </a:r>
                <a:r>
                  <a:rPr lang="en-US" b="1" dirty="0"/>
                  <a:t>: </a:t>
                </a:r>
                <a:r>
                  <a:rPr lang="en-US" dirty="0"/>
                  <a:t>Paling </a:t>
                </a:r>
                <a:r>
                  <a:rPr lang="en-US" dirty="0" err="1"/>
                  <a:t>sedikit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k, </a:t>
                </a:r>
                <a:r>
                  <a:rPr lang="en-US" dirty="0" err="1"/>
                  <a:t>dimana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(Ada </a:t>
                </a:r>
                <a:r>
                  <a:rPr lang="en-US" dirty="0" err="1"/>
                  <a:t>pengaruh</a:t>
                </a:r>
                <a:r>
                  <a:rPr lang="en-US" dirty="0"/>
                  <a:t> </a:t>
                </a:r>
                <a:r>
                  <a:rPr lang="en-US" dirty="0" err="1"/>
                  <a:t>blok</a:t>
                </a:r>
                <a:r>
                  <a:rPr lang="en-US" dirty="0"/>
                  <a:t>/</a:t>
                </a:r>
                <a:r>
                  <a:rPr lang="en-US" dirty="0" err="1"/>
                  <a:t>kelompok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respon</a:t>
                </a:r>
                <a:r>
                  <a:rPr lang="en-US" dirty="0"/>
                  <a:t> yang </a:t>
                </a:r>
                <a:r>
                  <a:rPr lang="en-US" dirty="0" err="1"/>
                  <a:t>diamati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34" y="2956239"/>
                <a:ext cx="7452828" cy="971420"/>
              </a:xfrm>
              <a:prstGeom prst="rect">
                <a:avLst/>
              </a:prstGeom>
              <a:blipFill rotWithShape="1">
                <a:blip r:embed="rId4"/>
                <a:stretch>
                  <a:fillRect b="-1829"/>
                </a:stretch>
              </a:blip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971600" y="2643758"/>
            <a:ext cx="2363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Pengaruh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utama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faktor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B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411760" y="699542"/>
            <a:ext cx="4464496" cy="4320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1"/>
                </a:solidFill>
                <a:latin typeface="Keys of Paradise" pitchFamily="2" charset="0"/>
              </a:rPr>
              <a:t>hipotesis</a:t>
            </a:r>
            <a:endParaRPr lang="en-US" sz="2400" dirty="0">
              <a:solidFill>
                <a:schemeClr val="accent1"/>
              </a:solidFill>
              <a:latin typeface="Keys of Paradise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79612" y="1516079"/>
                <a:ext cx="7452828" cy="971420"/>
              </a:xfrm>
              <a:prstGeom prst="rect">
                <a:avLst/>
              </a:prstGeom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Dot"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H</a:t>
                </a:r>
                <a:r>
                  <a:rPr lang="en-US" b="1" baseline="-25000" dirty="0"/>
                  <a:t>0 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𝛼𝛽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𝛼𝛽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𝛼𝛽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pengaruh</a:t>
                </a:r>
                <a:r>
                  <a:rPr lang="en-US" dirty="0"/>
                  <a:t> </a:t>
                </a:r>
                <a:r>
                  <a:rPr lang="en-US" dirty="0" err="1"/>
                  <a:t>interaksi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respon</a:t>
                </a:r>
                <a:r>
                  <a:rPr lang="en-US" dirty="0"/>
                  <a:t> yang </a:t>
                </a:r>
                <a:r>
                  <a:rPr lang="en-US" dirty="0" err="1"/>
                  <a:t>diamati</a:t>
                </a:r>
                <a:r>
                  <a:rPr lang="en-US" dirty="0"/>
                  <a:t>)</a:t>
                </a:r>
              </a:p>
              <a:p>
                <a:r>
                  <a:rPr lang="en-US" b="1" dirty="0"/>
                  <a:t>H</a:t>
                </a:r>
                <a:r>
                  <a:rPr lang="en-US" b="1" baseline="-25000" dirty="0"/>
                  <a:t>1 </a:t>
                </a:r>
                <a:r>
                  <a:rPr lang="en-US" b="1" dirty="0"/>
                  <a:t>: Paling </a:t>
                </a:r>
                <a:r>
                  <a:rPr lang="en-US" b="1" dirty="0" err="1"/>
                  <a:t>sedikit</a:t>
                </a:r>
                <a:r>
                  <a:rPr lang="en-US" b="1" dirty="0"/>
                  <a:t> </a:t>
                </a:r>
                <a:r>
                  <a:rPr lang="en-US" b="1" dirty="0" err="1"/>
                  <a:t>ada</a:t>
                </a:r>
                <a:r>
                  <a:rPr lang="en-US" b="1" dirty="0"/>
                  <a:t> </a:t>
                </a:r>
                <a:r>
                  <a:rPr lang="en-US" b="1" dirty="0" err="1"/>
                  <a:t>sepasang</a:t>
                </a:r>
                <a:r>
                  <a:rPr lang="en-US" b="1" dirty="0"/>
                  <a:t> (</a:t>
                </a:r>
                <a:r>
                  <a:rPr lang="en-US" b="1" dirty="0" err="1"/>
                  <a:t>i,j</a:t>
                </a:r>
                <a:r>
                  <a:rPr lang="en-US" b="1" dirty="0"/>
                  <a:t>), </a:t>
                </a:r>
                <a:r>
                  <a:rPr lang="en-US" b="1" dirty="0" err="1"/>
                  <a:t>dimana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𝛼𝛽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(Ada </a:t>
                </a:r>
                <a:r>
                  <a:rPr lang="en-US" dirty="0" err="1"/>
                  <a:t>pengaruh</a:t>
                </a:r>
                <a:r>
                  <a:rPr lang="en-US" dirty="0"/>
                  <a:t> </a:t>
                </a:r>
                <a:r>
                  <a:rPr lang="en-US" dirty="0" err="1"/>
                  <a:t>interaksi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respon</a:t>
                </a:r>
                <a:r>
                  <a:rPr lang="en-US" dirty="0"/>
                  <a:t> yang </a:t>
                </a:r>
                <a:r>
                  <a:rPr lang="en-US" dirty="0" err="1"/>
                  <a:t>diamati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1516079"/>
                <a:ext cx="7452828" cy="971420"/>
              </a:xfrm>
              <a:prstGeom prst="rect">
                <a:avLst/>
              </a:prstGeom>
              <a:blipFill rotWithShape="1">
                <a:blip r:embed="rId3"/>
                <a:stretch>
                  <a:fillRect b="-3659"/>
                </a:stretch>
              </a:blip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76778" y="1203598"/>
            <a:ext cx="2214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Pengaruh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interaksi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AB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074434" y="2812223"/>
                <a:ext cx="7452828" cy="971420"/>
              </a:xfrm>
              <a:prstGeom prst="rect">
                <a:avLst/>
              </a:prstGeom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Dot"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/>
                  <a:t>H</a:t>
                </a:r>
                <a:r>
                  <a:rPr lang="en-US" b="1" baseline="-25000" dirty="0"/>
                  <a:t>0 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respon</a:t>
                </a:r>
                <a:r>
                  <a:rPr lang="en-US" dirty="0"/>
                  <a:t> </a:t>
                </a:r>
                <a:r>
                  <a:rPr lang="en-US" dirty="0" err="1"/>
                  <a:t>diantara</a:t>
                </a:r>
                <a:r>
                  <a:rPr lang="en-US" dirty="0"/>
                  <a:t> </a:t>
                </a:r>
                <a:r>
                  <a:rPr lang="en-US" dirty="0" err="1"/>
                  <a:t>taraf</a:t>
                </a:r>
                <a:r>
                  <a:rPr lang="en-US" dirty="0"/>
                  <a:t> </a:t>
                </a:r>
                <a:r>
                  <a:rPr lang="en-US" dirty="0" err="1"/>
                  <a:t>faktor</a:t>
                </a:r>
                <a:r>
                  <a:rPr lang="en-US" dirty="0"/>
                  <a:t> B yang </a:t>
                </a:r>
                <a:r>
                  <a:rPr lang="en-US" dirty="0" err="1"/>
                  <a:t>dicobakan</a:t>
                </a:r>
                <a:r>
                  <a:rPr lang="en-US" dirty="0"/>
                  <a:t>)</a:t>
                </a:r>
              </a:p>
              <a:p>
                <a:pPr algn="just"/>
                <a:r>
                  <a:rPr lang="en-US" b="1" dirty="0"/>
                  <a:t>H</a:t>
                </a:r>
                <a:r>
                  <a:rPr lang="en-US" b="1" baseline="-25000" dirty="0"/>
                  <a:t>1 </a:t>
                </a:r>
                <a:r>
                  <a:rPr lang="en-US" b="1" dirty="0"/>
                  <a:t>: </a:t>
                </a:r>
                <a:r>
                  <a:rPr lang="en-US" dirty="0"/>
                  <a:t>Paling </a:t>
                </a:r>
                <a:r>
                  <a:rPr lang="en-US" dirty="0" err="1"/>
                  <a:t>sedikit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j, </a:t>
                </a:r>
                <a:r>
                  <a:rPr lang="en-US" dirty="0" err="1"/>
                  <a:t>dimana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(Ada </a:t>
                </a: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respon</a:t>
                </a:r>
                <a:r>
                  <a:rPr lang="en-US" dirty="0"/>
                  <a:t> </a:t>
                </a:r>
                <a:r>
                  <a:rPr lang="en-US" dirty="0" err="1"/>
                  <a:t>diantara</a:t>
                </a:r>
                <a:r>
                  <a:rPr lang="en-US" dirty="0"/>
                  <a:t> </a:t>
                </a:r>
                <a:r>
                  <a:rPr lang="en-US" dirty="0" err="1"/>
                  <a:t>taraf</a:t>
                </a:r>
                <a:r>
                  <a:rPr lang="en-US" dirty="0"/>
                  <a:t> </a:t>
                </a:r>
                <a:r>
                  <a:rPr lang="en-US" dirty="0" err="1"/>
                  <a:t>faktor</a:t>
                </a:r>
                <a:r>
                  <a:rPr lang="en-US" dirty="0"/>
                  <a:t> B yang </a:t>
                </a:r>
                <a:r>
                  <a:rPr lang="en-US" dirty="0" err="1"/>
                  <a:t>dicobakan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34" y="2812223"/>
                <a:ext cx="7452828" cy="971420"/>
              </a:xfrm>
              <a:prstGeom prst="rect">
                <a:avLst/>
              </a:prstGeom>
              <a:blipFill rotWithShape="1">
                <a:blip r:embed="rId4"/>
                <a:stretch>
                  <a:fillRect r="-81" b="-3030"/>
                </a:stretch>
              </a:blip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971600" y="2499742"/>
            <a:ext cx="2529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Pengaruh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pengelompokkan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386789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Kriteria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Pengambilan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Keputusan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11760" y="4175671"/>
            <a:ext cx="4608512" cy="34029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057422" y="4191929"/>
                <a:ext cx="34868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Tolak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H0 </a:t>
                </a:r>
                <a:r>
                  <a:rPr lang="en-US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jika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F-</a:t>
                </a:r>
                <a:r>
                  <a:rPr lang="en-US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hitung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&gt; F-</a:t>
                </a:r>
                <a:r>
                  <a:rPr lang="en-US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tabel</a:t>
                </a:r>
                <a:r>
                  <a:rPr lang="en-US" b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baseline="-25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b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,db1,db2)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422" y="4191929"/>
                <a:ext cx="3486852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524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784476" y="1635646"/>
            <a:ext cx="365973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Muro" pitchFamily="50" charset="0"/>
              </a:rPr>
              <a:t>5</a:t>
            </a:r>
            <a:r>
              <a:rPr lang="en" dirty="0" smtClean="0">
                <a:solidFill>
                  <a:schemeClr val="accent2"/>
                </a:solidFill>
                <a:latin typeface="Monofonto" pitchFamily="49" charset="0"/>
              </a:rPr>
              <a:t>.</a:t>
            </a:r>
            <a:endParaRPr dirty="0">
              <a:solidFill>
                <a:schemeClr val="accent2"/>
              </a:solidFill>
              <a:latin typeface="Monofonto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vergrow Demo" pitchFamily="50" charset="0"/>
              </a:rPr>
              <a:t>RAK </a:t>
            </a:r>
            <a:r>
              <a:rPr lang="en-US" dirty="0" err="1" smtClean="0">
                <a:latin typeface="Overgrow Demo" pitchFamily="50" charset="0"/>
              </a:rPr>
              <a:t>faktorial</a:t>
            </a:r>
            <a:endParaRPr dirty="0">
              <a:latin typeface="Overgrow Demo" pitchFamily="50" charset="0"/>
            </a:endParaRPr>
          </a:p>
        </p:txBody>
      </p:sp>
      <p:sp>
        <p:nvSpPr>
          <p:cNvPr id="3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987824" y="2651046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Monofonto" pitchFamily="49" charset="0"/>
              </a:rPr>
              <a:t>M</a:t>
            </a:r>
            <a:r>
              <a:rPr lang="en" dirty="0" smtClean="0">
                <a:latin typeface="Monofonto" pitchFamily="49" charset="0"/>
              </a:rPr>
              <a:t>enggunakan SPSS</a:t>
            </a:r>
            <a:endParaRPr dirty="0">
              <a:latin typeface="Monofont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259632" y="105191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FFB600"/>
                </a:solidFill>
              </a:rPr>
              <a:t>Kelompok 2</a:t>
            </a:r>
            <a:endParaRPr sz="3600" b="1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1290668" y="1954178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1. </a:t>
            </a:r>
            <a:r>
              <a:rPr lang="en-US" sz="1600" dirty="0" err="1" smtClean="0">
                <a:solidFill>
                  <a:schemeClr val="bg1"/>
                </a:solidFill>
              </a:rPr>
              <a:t>Arini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Rizky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Wahyunintyas</a:t>
            </a:r>
            <a:r>
              <a:rPr lang="en-US" sz="1600" dirty="0" smtClean="0">
                <a:solidFill>
                  <a:schemeClr val="bg1"/>
                </a:solidFill>
              </a:rPr>
              <a:t> 	(B2A018006)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2. </a:t>
            </a:r>
            <a:r>
              <a:rPr lang="en-US" sz="1600" dirty="0" err="1" smtClean="0">
                <a:solidFill>
                  <a:schemeClr val="bg1"/>
                </a:solidFill>
              </a:rPr>
              <a:t>Mufidatul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Ulya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		(</a:t>
            </a:r>
            <a:r>
              <a:rPr lang="en-US" sz="1600" dirty="0">
                <a:solidFill>
                  <a:schemeClr val="bg1"/>
                </a:solidFill>
              </a:rPr>
              <a:t>B2A018010)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3. </a:t>
            </a:r>
            <a:r>
              <a:rPr lang="en-US" sz="1600" dirty="0" err="1" smtClean="0">
                <a:solidFill>
                  <a:schemeClr val="bg1"/>
                </a:solidFill>
              </a:rPr>
              <a:t>Rizma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Novinda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Puteri</a:t>
            </a:r>
            <a:r>
              <a:rPr lang="en-US" sz="1600" dirty="0" smtClean="0">
                <a:solidFill>
                  <a:schemeClr val="bg1"/>
                </a:solidFill>
              </a:rPr>
              <a:t> 	(B2A018023)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4. </a:t>
            </a:r>
            <a:r>
              <a:rPr lang="en-US" sz="1600" dirty="0" err="1" smtClean="0">
                <a:solidFill>
                  <a:schemeClr val="bg1"/>
                </a:solidFill>
              </a:rPr>
              <a:t>Septi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Winda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Utami</a:t>
            </a:r>
            <a:r>
              <a:rPr lang="en-US" sz="1600" dirty="0" smtClean="0">
                <a:solidFill>
                  <a:schemeClr val="bg1"/>
                </a:solidFill>
              </a:rPr>
              <a:t> 	(B2A018025)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5. </a:t>
            </a:r>
            <a:r>
              <a:rPr lang="en-US" sz="1600" dirty="0" err="1" smtClean="0">
                <a:solidFill>
                  <a:schemeClr val="bg1"/>
                </a:solidFill>
              </a:rPr>
              <a:t>Chendy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Nofiantika</a:t>
            </a:r>
            <a:r>
              <a:rPr lang="en-US" sz="1600" dirty="0" smtClean="0">
                <a:solidFill>
                  <a:schemeClr val="bg1"/>
                </a:solidFill>
              </a:rPr>
              <a:t> 	(B2A018038)</a:t>
            </a: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614" y="1347614"/>
            <a:ext cx="2705036" cy="2705036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cxnSp>
        <p:nvCxnSpPr>
          <p:cNvPr id="5" name="Straight Connector 4"/>
          <p:cNvCxnSpPr/>
          <p:nvPr/>
        </p:nvCxnSpPr>
        <p:spPr>
          <a:xfrm>
            <a:off x="1331640" y="1995686"/>
            <a:ext cx="2592288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1640" y="3723878"/>
            <a:ext cx="4104456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555526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/>
              <a:t>1. </a:t>
            </a:r>
            <a:r>
              <a:rPr lang="id-ID" dirty="0" smtClean="0"/>
              <a:t>Masukkan </a:t>
            </a:r>
            <a:r>
              <a:rPr lang="id-ID" dirty="0"/>
              <a:t>data yang akan dianalisis, kemudia klik analyze -&gt; general liniear model -&gt; univariate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r="52766" b="19526"/>
          <a:stretch/>
        </p:blipFill>
        <p:spPr bwMode="auto">
          <a:xfrm>
            <a:off x="971600" y="1302946"/>
            <a:ext cx="3476625" cy="3329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80" y="555526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/>
              <a:t>2. </a:t>
            </a:r>
            <a:r>
              <a:rPr lang="id-ID" dirty="0" smtClean="0"/>
              <a:t>Kemudian </a:t>
            </a:r>
            <a:r>
              <a:rPr lang="id-ID" dirty="0"/>
              <a:t>masukkan data untuk hasil ke dependent variabel dan yang lainnya ke fixed factor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9939" t="20414" r="33949" b="25118"/>
          <a:stretch/>
        </p:blipFill>
        <p:spPr bwMode="auto">
          <a:xfrm>
            <a:off x="5364088" y="1277749"/>
            <a:ext cx="2157353" cy="1829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21441" y="1331352"/>
            <a:ext cx="14430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/>
              <a:t>Kemudian klik model, pilih custom dan masukkan apa saja yang ingin dicari kemudian klik continue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5"/>
          <a:srcRect l="24783" t="17455" r="28456" b="23342"/>
          <a:stretch/>
        </p:blipFill>
        <p:spPr bwMode="auto">
          <a:xfrm>
            <a:off x="5796136" y="3065949"/>
            <a:ext cx="2736304" cy="1823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331640" y="555526"/>
            <a:ext cx="2326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3. </a:t>
            </a:r>
            <a:r>
              <a:rPr lang="id-ID" dirty="0" smtClean="0"/>
              <a:t>Kemudian </a:t>
            </a:r>
            <a:r>
              <a:rPr lang="id-ID" dirty="0"/>
              <a:t>klik Post Hoc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939" t="20414" r="33949" b="25118"/>
          <a:stretch/>
        </p:blipFill>
        <p:spPr bwMode="auto">
          <a:xfrm>
            <a:off x="1259632" y="898533"/>
            <a:ext cx="2326278" cy="2177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3130971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/>
              <a:t>Kemudian masukkan mana saja yang ingin kita uji lanjut. Dan karena disini kita menggunakan uji lanjut ducan maka klik ducan. Setelah itu continue.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0437" t="16863" r="33803" b="21894"/>
          <a:stretch/>
        </p:blipFill>
        <p:spPr bwMode="auto">
          <a:xfrm>
            <a:off x="2843808" y="2859782"/>
            <a:ext cx="2047875" cy="1971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20072" y="572666"/>
            <a:ext cx="2783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4. </a:t>
            </a:r>
            <a:r>
              <a:rPr lang="id-ID" dirty="0" smtClean="0"/>
              <a:t>Kemudian </a:t>
            </a:r>
            <a:r>
              <a:rPr lang="id-ID" dirty="0"/>
              <a:t>klik Ok dan selesai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9939" t="20414" r="33949" b="25118"/>
          <a:stretch/>
        </p:blipFill>
        <p:spPr bwMode="auto">
          <a:xfrm>
            <a:off x="5298478" y="880443"/>
            <a:ext cx="2800350" cy="2374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7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915816" y="1916006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  <a:latin typeface="Muro" pitchFamily="50" charset="0"/>
              </a:rPr>
              <a:t>6</a:t>
            </a:r>
            <a:r>
              <a:rPr lang="en" dirty="0" smtClean="0">
                <a:solidFill>
                  <a:schemeClr val="accent2"/>
                </a:solidFill>
                <a:latin typeface="Monofonto" pitchFamily="49" charset="0"/>
              </a:rPr>
              <a:t>.</a:t>
            </a:r>
            <a:endParaRPr dirty="0">
              <a:solidFill>
                <a:schemeClr val="accent2"/>
              </a:solidFill>
              <a:latin typeface="Monofonto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Overgrow Demo" pitchFamily="50" charset="0"/>
              </a:rPr>
              <a:t>Studi</a:t>
            </a:r>
            <a:r>
              <a:rPr lang="en-US" dirty="0" smtClean="0">
                <a:latin typeface="Overgrow Demo" pitchFamily="50" charset="0"/>
              </a:rPr>
              <a:t> </a:t>
            </a:r>
            <a:r>
              <a:rPr lang="en-US" dirty="0" err="1" smtClean="0">
                <a:latin typeface="Overgrow Demo" pitchFamily="50" charset="0"/>
              </a:rPr>
              <a:t>kasus</a:t>
            </a:r>
            <a:endParaRPr dirty="0">
              <a:latin typeface="Overgrow Dem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13;p2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1187624" y="77155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Kandang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Peberian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Bebebrapa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Level Protein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Eritrosit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Kadar Hemoglobin,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Hematokrit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Itik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Kamang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Betina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Starter”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Rataan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Eritrosit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Darah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Itik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Kamang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Betina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Starter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0007" y="443448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Keys of Paradise" pitchFamily="2" charset="0"/>
              </a:rPr>
              <a:t>CONTOH KASUS</a:t>
            </a:r>
            <a:endParaRPr lang="en-US" sz="2000" dirty="0">
              <a:solidFill>
                <a:schemeClr val="bg1"/>
              </a:solidFill>
              <a:latin typeface="Keys of Paradise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468656"/>
              </p:ext>
            </p:extLst>
          </p:nvPr>
        </p:nvGraphicFramePr>
        <p:xfrm>
          <a:off x="2023553" y="1608937"/>
          <a:ext cx="4996719" cy="3267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874"/>
                <a:gridCol w="786369"/>
                <a:gridCol w="786369"/>
                <a:gridCol w="786369"/>
                <a:gridCol w="786369"/>
                <a:gridCol w="786369"/>
              </a:tblGrid>
              <a:tr h="1719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</a:rPr>
                        <a:t>Perlakuan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Ulangan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</a:rPr>
                        <a:t>Jumlah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</a:rPr>
                        <a:t>Rerata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A1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A2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6.08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1.76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5.61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1.71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2.38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Jumlah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5.32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5.22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6.65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17.19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5.73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Rataan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1.77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1.74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2.22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1.91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2.62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7.29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2.43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2.48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2.38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2.74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2.45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Jumlah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6.17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7.76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7.94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21.78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7.26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Rataan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2.06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2.56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2.65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2.42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2.46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2.35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2.93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3.04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7.43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2.48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Jumlah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6.65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6.75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8.77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22.17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7.39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Rataan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2.22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2.25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2.92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2.46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Jumlah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18.14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19.64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23.36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61.14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20.38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  <a:tr h="171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Rerata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2.02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2.18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2.60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2" marR="6190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9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619672" y="555526"/>
            <a:ext cx="5832648" cy="504056"/>
          </a:xfrm>
          <a:prstGeom prst="roundRect">
            <a:avLst/>
          </a:prstGeom>
          <a:solidFill>
            <a:srgbClr val="02CA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17235" y="61824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Keys of Paradise" pitchFamily="2" charset="0"/>
              </a:rPr>
              <a:t>PERHITUNGAN</a:t>
            </a:r>
            <a:endParaRPr lang="en-US" sz="1800" dirty="0">
              <a:latin typeface="Keys of Paradise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913447" y="1131590"/>
                <a:ext cx="2982419" cy="529312"/>
              </a:xfrm>
              <a:prstGeom prst="rect">
                <a:avLst/>
              </a:prstGeom>
              <a:ln w="38100">
                <a:solidFill>
                  <a:srgbClr val="02CAD4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/>
                        <m:t>𝐹𝐾</m:t>
                      </m:r>
                      <m:r>
                        <a:rPr lang="en-US" i="1" smtClean="0"/>
                        <m:t>= 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61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14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/>
                            <m:t>27</m:t>
                          </m:r>
                        </m:den>
                      </m:f>
                      <m:r>
                        <a:rPr lang="en-US" i="1"/>
                        <m:t>= 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3738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1</m:t>
                          </m:r>
                        </m:num>
                        <m:den>
                          <m:r>
                            <a:rPr lang="en-US" i="1"/>
                            <m:t>27</m:t>
                          </m:r>
                        </m:den>
                      </m:f>
                      <m:r>
                        <a:rPr lang="en-US" i="1"/>
                        <m:t>=</m:t>
                      </m:r>
                      <m:r>
                        <a:rPr lang="en-US" i="1"/>
                        <m:t>138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45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447" y="1131590"/>
                <a:ext cx="2982419" cy="5293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02CAD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619672" y="1749352"/>
                <a:ext cx="5581474" cy="845616"/>
              </a:xfrm>
              <a:prstGeom prst="rect">
                <a:avLst/>
              </a:prstGeom>
              <a:ln w="28575">
                <a:solidFill>
                  <a:srgbClr val="02CAD4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/>
                        <m:t>𝐽𝐾𝑇</m:t>
                      </m:r>
                      <m:r>
                        <a:rPr lang="en-US" i="1" smtClean="0"/>
                        <m:t>=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1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85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1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93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1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76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+…+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/>
                        <m:t>− </m:t>
                      </m:r>
                      <m:r>
                        <a:rPr lang="en-US" i="1"/>
                        <m:t>138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45</m:t>
                      </m:r>
                    </m:oMath>
                  </m:oMathPara>
                </a14:m>
                <a:endParaRPr lang="en-US" dirty="0" smtClean="0"/>
              </a:p>
              <a:p>
                <a:pPr marL="361950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/>
                          <m:t>3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42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3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72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5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29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3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10</m:t>
                        </m:r>
                        <m:r>
                          <a:rPr lang="en-US" i="1"/>
                          <m:t>+…+</m:t>
                        </m:r>
                        <m:r>
                          <a:rPr lang="en-US" i="1"/>
                          <m:t>7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84</m:t>
                        </m:r>
                      </m:e>
                    </m:d>
                    <m:r>
                      <a:rPr lang="en-US" i="1"/>
                      <m:t>−</m:t>
                    </m:r>
                    <m:r>
                      <a:rPr lang="en-US" i="1"/>
                      <m:t>138</m:t>
                    </m:r>
                    <m:r>
                      <a:rPr lang="en-US" i="1"/>
                      <m:t>,</m:t>
                    </m:r>
                    <m:r>
                      <a:rPr lang="en-US" i="1"/>
                      <m:t>45</m:t>
                    </m:r>
                  </m:oMath>
                </a14:m>
                <a:endParaRPr lang="en-US" i="1" dirty="0" smtClean="0"/>
              </a:p>
              <a:p>
                <a:pPr marL="990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=</m:t>
                      </m:r>
                      <m:r>
                        <a:rPr lang="en-US" i="1"/>
                        <m:t>4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49352"/>
                <a:ext cx="5581474" cy="8456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02CAD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298742" y="2698276"/>
                <a:ext cx="4067944" cy="939168"/>
              </a:xfrm>
              <a:prstGeom prst="rect">
                <a:avLst/>
              </a:prstGeom>
              <a:ln w="28575">
                <a:solidFill>
                  <a:srgbClr val="02CAD4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𝐽𝐾𝐴</m:t>
                      </m:r>
                      <m:r>
                        <a:rPr lang="en-US" i="1"/>
                        <m:t>= 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18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14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19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64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23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36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/>
                            <m:t>9</m:t>
                          </m:r>
                        </m:den>
                      </m:f>
                      <m:r>
                        <a:rPr lang="en-US" i="1"/>
                        <m:t>− </m:t>
                      </m:r>
                      <m:r>
                        <a:rPr lang="en-US" i="1"/>
                        <m:t>138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45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329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06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385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73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545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69</m:t>
                          </m:r>
                        </m:num>
                        <m:den>
                          <m:r>
                            <a:rPr lang="en-US" i="1"/>
                            <m:t>9</m:t>
                          </m:r>
                        </m:den>
                      </m:f>
                      <m:r>
                        <a:rPr lang="en-US" i="1"/>
                        <m:t>− </m:t>
                      </m:r>
                      <m:r>
                        <a:rPr lang="en-US" i="1"/>
                        <m:t>138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45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1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42" y="2698276"/>
                <a:ext cx="4067944" cy="9391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02CAD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267744" y="3715839"/>
                <a:ext cx="4098942" cy="939168"/>
              </a:xfrm>
              <a:prstGeom prst="rect">
                <a:avLst/>
              </a:prstGeom>
              <a:ln w="28575">
                <a:solidFill>
                  <a:srgbClr val="02CAD4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𝐽𝐾𝐵</m:t>
                      </m:r>
                      <m:r>
                        <a:rPr lang="en-US" i="1"/>
                        <m:t>= 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17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19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21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78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22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17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/>
                            <m:t>9</m:t>
                          </m:r>
                        </m:den>
                      </m:f>
                      <m:r>
                        <a:rPr lang="en-US" i="1"/>
                        <m:t>− </m:t>
                      </m:r>
                      <m:r>
                        <a:rPr lang="en-US" i="1"/>
                        <m:t>138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45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290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50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474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37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3738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10</m:t>
                          </m:r>
                        </m:num>
                        <m:den>
                          <m:r>
                            <a:rPr lang="en-US" i="1"/>
                            <m:t>9</m:t>
                          </m:r>
                        </m:den>
                      </m:f>
                      <m:r>
                        <a:rPr lang="en-US" i="1"/>
                        <m:t>− </m:t>
                      </m:r>
                      <m:r>
                        <a:rPr lang="en-US" i="1"/>
                        <m:t>138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45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1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70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715839"/>
                <a:ext cx="4098942" cy="9391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02CAD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2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619672" y="555526"/>
            <a:ext cx="5832648" cy="504056"/>
          </a:xfrm>
          <a:prstGeom prst="roundRect">
            <a:avLst/>
          </a:prstGeom>
          <a:solidFill>
            <a:srgbClr val="02CA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17235" y="61824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Keys of Paradise" pitchFamily="2" charset="0"/>
              </a:rPr>
              <a:t>PERHITUNGAN</a:t>
            </a:r>
            <a:endParaRPr lang="en-US" sz="1800" dirty="0">
              <a:latin typeface="Keys of Paradise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29358" y="1203598"/>
                <a:ext cx="5306938" cy="939168"/>
              </a:xfrm>
              <a:prstGeom prst="rect">
                <a:avLst/>
              </a:prstGeom>
              <a:ln w="38100">
                <a:solidFill>
                  <a:srgbClr val="02CAD4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𝐽𝐾𝐴𝐵</m:t>
                      </m:r>
                      <m:r>
                        <a:rPr lang="en-US" i="1"/>
                        <m:t>= 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5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32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5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22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+…+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8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77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/>
                            <m:t>3</m:t>
                          </m:r>
                        </m:den>
                      </m:f>
                      <m:r>
                        <a:rPr lang="en-US" i="1"/>
                        <m:t>− </m:t>
                      </m:r>
                      <m:r>
                        <a:rPr lang="en-US" i="1"/>
                        <m:t>138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45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𝐽𝐾𝐴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𝐽𝐾𝐵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28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30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27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25</m:t>
                          </m:r>
                          <m:r>
                            <a:rPr lang="en-US" i="1"/>
                            <m:t>+…+</m:t>
                          </m:r>
                          <m:r>
                            <a:rPr lang="en-US" i="1"/>
                            <m:t>76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91</m:t>
                          </m:r>
                        </m:num>
                        <m:den>
                          <m:r>
                            <a:rPr lang="en-US" i="1"/>
                            <m:t>3</m:t>
                          </m:r>
                        </m:den>
                      </m:f>
                      <m:r>
                        <a:rPr lang="en-US" i="1"/>
                        <m:t>− </m:t>
                      </m:r>
                      <m:r>
                        <a:rPr lang="en-US" i="1"/>
                        <m:t>138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45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1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61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1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70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0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38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58" y="1203598"/>
                <a:ext cx="5306938" cy="9391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02CAD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27584" y="2283718"/>
                <a:ext cx="7338000" cy="939168"/>
              </a:xfrm>
              <a:prstGeom prst="rect">
                <a:avLst/>
              </a:prstGeom>
              <a:ln w="28575">
                <a:solidFill>
                  <a:srgbClr val="02CAD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/>
                        <m:t>𝐽𝐾𝐾</m:t>
                      </m:r>
                      <m:r>
                        <a:rPr lang="en-US" i="1" smtClean="0"/>
                        <m:t>= 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6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08</m:t>
                                  </m:r>
                                  <m:r>
                                    <a:rPr lang="en-US" i="1"/>
                                    <m:t>+</m:t>
                                  </m:r>
                                  <m:r>
                                    <a:rPr lang="en-US" i="1"/>
                                    <m:t>7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29</m:t>
                                  </m:r>
                                  <m:r>
                                    <a:rPr lang="en-US" i="1"/>
                                    <m:t>+</m:t>
                                  </m:r>
                                  <m:r>
                                    <a:rPr lang="en-US" i="1"/>
                                    <m:t>7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74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5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61</m:t>
                                  </m:r>
                                  <m:r>
                                    <a:rPr lang="en-US" i="1"/>
                                    <m:t>+</m:t>
                                  </m:r>
                                  <m:r>
                                    <a:rPr lang="en-US" i="1"/>
                                    <m:t>7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15</m:t>
                                  </m:r>
                                  <m:r>
                                    <a:rPr lang="en-US" i="1"/>
                                    <m:t>+</m:t>
                                  </m:r>
                                  <m:r>
                                    <a:rPr lang="en-US" i="1"/>
                                    <m:t>7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43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5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5</m:t>
                                  </m:r>
                                  <m:r>
                                    <a:rPr lang="en-US" i="1"/>
                                    <m:t>+</m:t>
                                  </m:r>
                                  <m:r>
                                    <a:rPr lang="en-US" i="1"/>
                                    <m:t>7</m:t>
                                  </m:r>
                                  <m:r>
                                    <a:rPr lang="en-US" i="1"/>
                                    <m:t>,</m:t>
                                  </m:r>
                                  <m:r>
                                    <a:rPr lang="en-US" i="1"/>
                                    <m:t>34</m:t>
                                  </m:r>
                                  <m:r>
                                    <a:rPr lang="en-US" i="1"/>
                                    <m:t>+</m:t>
                                  </m:r>
                                  <m:r>
                                    <a:rPr lang="en-US" i="1"/>
                                    <m:t>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/>
                            <m:t>9</m:t>
                          </m:r>
                        </m:den>
                      </m:f>
                      <m:r>
                        <a:rPr lang="en-US" i="1"/>
                        <m:t>− </m:t>
                      </m:r>
                      <m:r>
                        <a:rPr lang="en-US" i="1"/>
                        <m:t>138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45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445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63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407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64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393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63</m:t>
                          </m:r>
                        </m:num>
                        <m:den>
                          <m:r>
                            <a:rPr lang="en-US" i="1"/>
                            <m:t>9</m:t>
                          </m:r>
                        </m:den>
                      </m:f>
                      <m:r>
                        <a:rPr lang="en-US" i="1"/>
                        <m:t>− </m:t>
                      </m:r>
                      <m:r>
                        <a:rPr lang="en-US" i="1"/>
                        <m:t>138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45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0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83718"/>
                <a:ext cx="7338000" cy="9391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02CAD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370685" y="3363838"/>
                <a:ext cx="4067944" cy="738664"/>
              </a:xfrm>
              <a:prstGeom prst="rect">
                <a:avLst/>
              </a:prstGeom>
              <a:ln w="28575">
                <a:solidFill>
                  <a:srgbClr val="02CAD4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𝐽𝐾𝐺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𝐽𝐾𝑇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𝐽𝐾𝐴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𝐽𝐾𝐵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𝐽𝐾𝐴𝐵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𝐽𝐾𝐾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=</m:t>
                      </m:r>
                      <m:r>
                        <a:rPr lang="en-US" i="1"/>
                        <m:t>4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13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1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61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1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07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0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38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0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10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=</m:t>
                      </m:r>
                      <m:r>
                        <a:rPr lang="en-US" i="1"/>
                        <m:t>0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34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85" y="3363838"/>
                <a:ext cx="4067944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02CAD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4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619672" y="555526"/>
            <a:ext cx="5832648" cy="504056"/>
          </a:xfrm>
          <a:prstGeom prst="roundRect">
            <a:avLst/>
          </a:prstGeom>
          <a:solidFill>
            <a:srgbClr val="02CA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17235" y="61824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Keys of Paradise" pitchFamily="2" charset="0"/>
              </a:rPr>
              <a:t>PERHITUNGAN</a:t>
            </a:r>
            <a:endParaRPr lang="en-US" sz="1800" dirty="0">
              <a:latin typeface="Keys of Paradise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195736" y="1275606"/>
                <a:ext cx="4572000" cy="29832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/>
                        <m:t>𝐾𝑇𝐾</m:t>
                      </m:r>
                      <m:r>
                        <a:rPr lang="en-US" sz="2000" i="1"/>
                        <m:t>= 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𝐽𝐾𝐾</m:t>
                          </m:r>
                        </m:num>
                        <m:den>
                          <m:r>
                            <a:rPr lang="en-US" sz="2000" i="1"/>
                            <m:t>𝑑𝑏</m:t>
                          </m:r>
                        </m:den>
                      </m:f>
                      <m:r>
                        <a:rPr lang="en-US" sz="2000" i="1"/>
                        <m:t>= 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0</m:t>
                          </m:r>
                          <m:r>
                            <a:rPr lang="en-US" sz="2000" i="1"/>
                            <m:t>,</m:t>
                          </m:r>
                          <m:r>
                            <a:rPr lang="en-US" sz="2000" i="1"/>
                            <m:t>10</m:t>
                          </m:r>
                        </m:num>
                        <m:den>
                          <m:r>
                            <a:rPr lang="en-US" sz="2000" i="1"/>
                            <m:t>2</m:t>
                          </m:r>
                        </m:den>
                      </m:f>
                      <m:r>
                        <a:rPr lang="en-US" sz="2000" i="1"/>
                        <m:t>=</m:t>
                      </m:r>
                      <m:r>
                        <a:rPr lang="en-US" sz="2000" i="1"/>
                        <m:t>0</m:t>
                      </m:r>
                      <m:r>
                        <a:rPr lang="en-US" sz="2000" i="1"/>
                        <m:t>,</m:t>
                      </m:r>
                      <m:r>
                        <a:rPr lang="en-US" sz="2000" i="1"/>
                        <m:t>048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/>
                        <m:t>𝐾𝑇𝐴</m:t>
                      </m:r>
                      <m:r>
                        <a:rPr lang="en-US" sz="2000" i="1"/>
                        <m:t>= 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𝐽𝐾𝐴</m:t>
                          </m:r>
                        </m:num>
                        <m:den>
                          <m:r>
                            <a:rPr lang="en-US" sz="2000" i="1"/>
                            <m:t>𝑑𝑏</m:t>
                          </m:r>
                        </m:den>
                      </m:f>
                      <m:r>
                        <a:rPr lang="en-US" sz="2000" i="1"/>
                        <m:t>= 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  <m:r>
                            <a:rPr lang="en-US" sz="2000" i="1"/>
                            <m:t>,</m:t>
                          </m:r>
                          <m:r>
                            <a:rPr lang="en-US" sz="2000" i="1"/>
                            <m:t>61</m:t>
                          </m:r>
                        </m:num>
                        <m:den>
                          <m:r>
                            <a:rPr lang="en-US" sz="2000" i="1"/>
                            <m:t>2</m:t>
                          </m:r>
                        </m:den>
                      </m:f>
                      <m:r>
                        <a:rPr lang="en-US" sz="2000" i="1"/>
                        <m:t>=</m:t>
                      </m:r>
                      <m:r>
                        <a:rPr lang="en-US" sz="2000" i="1"/>
                        <m:t>0</m:t>
                      </m:r>
                      <m:r>
                        <a:rPr lang="en-US" sz="2000" i="1"/>
                        <m:t>,</m:t>
                      </m:r>
                      <m:r>
                        <a:rPr lang="en-US" sz="2000" i="1"/>
                        <m:t>803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/>
                        <m:t>𝐾𝑇𝐵</m:t>
                      </m:r>
                      <m:r>
                        <a:rPr lang="en-US" sz="2000" i="1"/>
                        <m:t>= 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𝐽𝐾𝐵</m:t>
                          </m:r>
                        </m:num>
                        <m:den>
                          <m:r>
                            <a:rPr lang="en-US" sz="2000" i="1"/>
                            <m:t>𝑑𝑏</m:t>
                          </m:r>
                        </m:den>
                      </m:f>
                      <m:r>
                        <a:rPr lang="en-US" sz="2000" i="1"/>
                        <m:t>= 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  <m:r>
                            <a:rPr lang="en-US" sz="2000" i="1"/>
                            <m:t>,</m:t>
                          </m:r>
                          <m:r>
                            <a:rPr lang="en-US" sz="2000" i="1"/>
                            <m:t>07</m:t>
                          </m:r>
                        </m:num>
                        <m:den>
                          <m:r>
                            <a:rPr lang="en-US" sz="2000" i="1"/>
                            <m:t>2</m:t>
                          </m:r>
                        </m:den>
                      </m:f>
                      <m:r>
                        <a:rPr lang="en-US" sz="2000" i="1"/>
                        <m:t>=</m:t>
                      </m:r>
                      <m:r>
                        <a:rPr lang="en-US" sz="2000" i="1"/>
                        <m:t>0</m:t>
                      </m:r>
                      <m:r>
                        <a:rPr lang="en-US" sz="2000" i="1"/>
                        <m:t>,</m:t>
                      </m:r>
                      <m:r>
                        <a:rPr lang="en-US" sz="2000" i="1"/>
                        <m:t>852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/>
                        <m:t>𝐾𝑇𝐴𝐵</m:t>
                      </m:r>
                      <m:r>
                        <a:rPr lang="en-US" sz="2000" i="1"/>
                        <m:t>= 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𝐽𝐾𝐴𝐵</m:t>
                          </m:r>
                        </m:num>
                        <m:den>
                          <m:r>
                            <a:rPr lang="en-US" sz="2000" i="1"/>
                            <m:t>𝑑𝑏</m:t>
                          </m:r>
                        </m:den>
                      </m:f>
                      <m:r>
                        <a:rPr lang="en-US" sz="2000" i="1"/>
                        <m:t>= 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0</m:t>
                          </m:r>
                          <m:r>
                            <a:rPr lang="en-US" sz="2000" i="1"/>
                            <m:t>,</m:t>
                          </m:r>
                          <m:r>
                            <a:rPr lang="en-US" sz="2000" i="1"/>
                            <m:t>38</m:t>
                          </m:r>
                        </m:num>
                        <m:den>
                          <m:r>
                            <a:rPr lang="en-US" sz="2000" i="1"/>
                            <m:t>4</m:t>
                          </m:r>
                        </m:den>
                      </m:f>
                      <m:r>
                        <a:rPr lang="en-US" sz="2000" i="1"/>
                        <m:t>=</m:t>
                      </m:r>
                      <m:r>
                        <a:rPr lang="en-US" sz="2000" i="1"/>
                        <m:t>0</m:t>
                      </m:r>
                      <m:r>
                        <a:rPr lang="en-US" sz="2000" i="1"/>
                        <m:t>,</m:t>
                      </m:r>
                      <m:r>
                        <a:rPr lang="en-US" sz="2000" i="1"/>
                        <m:t>095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/>
                        <m:t>𝐾𝑇𝐺</m:t>
                      </m:r>
                      <m:r>
                        <a:rPr lang="en-US" sz="2000" i="1"/>
                        <m:t>= 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𝐽𝐾𝐺</m:t>
                          </m:r>
                        </m:num>
                        <m:den>
                          <m:r>
                            <a:rPr lang="en-US" sz="2000" i="1"/>
                            <m:t>𝑑𝑏</m:t>
                          </m:r>
                        </m:den>
                      </m:f>
                      <m:r>
                        <a:rPr lang="en-US" sz="2000" i="1"/>
                        <m:t>= 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0</m:t>
                          </m:r>
                          <m:r>
                            <a:rPr lang="en-US" sz="2000" i="1"/>
                            <m:t>,</m:t>
                          </m:r>
                          <m:r>
                            <a:rPr lang="en-US" sz="2000" i="1"/>
                            <m:t>34</m:t>
                          </m:r>
                        </m:num>
                        <m:den>
                          <m:r>
                            <a:rPr lang="en-US" sz="2000" i="1"/>
                            <m:t>16</m:t>
                          </m:r>
                        </m:den>
                      </m:f>
                      <m:r>
                        <a:rPr lang="en-US" sz="2000" i="1"/>
                        <m:t>=</m:t>
                      </m:r>
                      <m:r>
                        <a:rPr lang="en-US" sz="2000" i="1"/>
                        <m:t>0</m:t>
                      </m:r>
                      <m:r>
                        <a:rPr lang="en-US" sz="2000" i="1"/>
                        <m:t>,</m:t>
                      </m:r>
                      <m:r>
                        <a:rPr lang="en-US" sz="2000" i="1"/>
                        <m:t>021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275606"/>
                <a:ext cx="4572000" cy="29832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0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619672" y="843558"/>
            <a:ext cx="5832648" cy="504056"/>
          </a:xfrm>
          <a:prstGeom prst="roundRect">
            <a:avLst/>
          </a:prstGeom>
          <a:solidFill>
            <a:srgbClr val="02CA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23768" y="906274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Keys of Paradise" pitchFamily="2" charset="0"/>
              </a:rPr>
              <a:t>TABEL ANOVA</a:t>
            </a:r>
            <a:endParaRPr lang="en-US" sz="1800" dirty="0">
              <a:latin typeface="Keys of Paradise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945830"/>
              </p:ext>
            </p:extLst>
          </p:nvPr>
        </p:nvGraphicFramePr>
        <p:xfrm>
          <a:off x="619492" y="1563638"/>
          <a:ext cx="7920880" cy="218431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95395"/>
                <a:gridCol w="1172178"/>
                <a:gridCol w="1171351"/>
                <a:gridCol w="1121696"/>
                <a:gridCol w="1105276"/>
                <a:gridCol w="942371"/>
                <a:gridCol w="912613"/>
              </a:tblGrid>
              <a:tr h="138458">
                <a:tc rowSpan="2"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bg1"/>
                          </a:solidFill>
                          <a:effectLst/>
                        </a:rPr>
                        <a:t>Sumber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effectLst/>
                        </a:rPr>
                        <a:t>Keragaman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(SK)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</a:rPr>
                        <a:t>Derajat Bebas </a:t>
                      </a:r>
                    </a:p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</a:rPr>
                        <a:t>(DB)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</a:rPr>
                        <a:t>Jumlah Kuadrat </a:t>
                      </a:r>
                    </a:p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</a:rPr>
                        <a:t>(JK)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</a:rPr>
                        <a:t>Kuadrat Tengah </a:t>
                      </a:r>
                    </a:p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</a:rPr>
                        <a:t>(KT)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</a:rPr>
                        <a:t>F hitung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F 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effectLst/>
                        </a:rPr>
                        <a:t>tabel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</a:rPr>
                        <a:t>0,05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0,01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>
                    <a:solidFill>
                      <a:schemeClr val="accent1"/>
                    </a:solidFill>
                  </a:tcPr>
                </a:tc>
              </a:tr>
              <a:tr h="263838">
                <a:tc>
                  <a:txBody>
                    <a:bodyPr/>
                    <a:lstStyle/>
                    <a:p>
                      <a:pPr marL="226695" indent="2235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Kelompok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0,05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2,23   tn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3,63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6,23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</a:tr>
              <a:tr h="263838">
                <a:tc>
                  <a:txBody>
                    <a:bodyPr/>
                    <a:lstStyle/>
                    <a:p>
                      <a:pPr marL="226695" indent="2235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1,61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0,803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37,47 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3,63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6,23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</a:tr>
              <a:tr h="263838">
                <a:tc>
                  <a:txBody>
                    <a:bodyPr/>
                    <a:lstStyle/>
                    <a:p>
                      <a:pPr marL="226695" indent="2235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1,70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0,852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39,80 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3,63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6,23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</a:tr>
              <a:tr h="263838">
                <a:tc>
                  <a:txBody>
                    <a:bodyPr/>
                    <a:lstStyle/>
                    <a:p>
                      <a:pPr marL="226695" indent="2235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AB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0,38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0,095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4,435 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3,01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4,77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</a:tr>
              <a:tr h="263838">
                <a:tc>
                  <a:txBody>
                    <a:bodyPr/>
                    <a:lstStyle/>
                    <a:p>
                      <a:pPr marL="226695" indent="2235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Galat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0,021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</a:tr>
              <a:tr h="138458">
                <a:tc>
                  <a:txBody>
                    <a:bodyPr/>
                    <a:lstStyle/>
                    <a:p>
                      <a:pPr marL="226695" indent="2235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4,13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  <a:tc>
                  <a:txBody>
                    <a:bodyPr/>
                    <a:lstStyle/>
                    <a:p>
                      <a:pPr marL="226695" indent="2235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1" marR="59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0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19672" y="555526"/>
            <a:ext cx="5832648" cy="504056"/>
          </a:xfrm>
          <a:prstGeom prst="round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28832" y="618242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Keys of Paradise" pitchFamily="2" charset="0"/>
              </a:rPr>
              <a:t>KESIMPULAN</a:t>
            </a:r>
            <a:endParaRPr lang="en-US" sz="1800" dirty="0">
              <a:latin typeface="Keys of Paradise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282571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Signifikan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hitung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(37,47)&gt;3.63,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tolak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H0,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diamati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Signifikan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hitung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(39,80)&gt;3.63,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tolak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H0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diamati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Signifikan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hitung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(4,435)&gt;3.01,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tolak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H0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diamati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UJI BEDA RATA-RATA </a:t>
            </a:r>
            <a:br>
              <a:rPr lang="en" sz="2400" b="1" dirty="0" smtClean="0"/>
            </a:br>
            <a:r>
              <a:rPr lang="en" sz="2400" b="1" dirty="0" smtClean="0"/>
              <a:t>(DMRT)</a:t>
            </a:r>
            <a:endParaRPr sz="2400" b="1" dirty="0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2987824" y="555526"/>
            <a:ext cx="2996178" cy="340519"/>
          </a:xfrm>
          <a:prstGeom prst="round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lvl="0"/>
            <a:r>
              <a:rPr lang="en-US" dirty="0" err="1" smtClean="0">
                <a:solidFill>
                  <a:schemeClr val="bg1"/>
                </a:solidFill>
                <a:latin typeface="Monofonto" pitchFamily="49" charset="0"/>
              </a:rPr>
              <a:t>Interaksi</a:t>
            </a:r>
            <a:r>
              <a:rPr lang="en-US" dirty="0" smtClean="0">
                <a:solidFill>
                  <a:schemeClr val="bg1"/>
                </a:solidFill>
                <a:latin typeface="Monofonto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ofonto" pitchFamily="49" charset="0"/>
              </a:rPr>
              <a:t>faktor</a:t>
            </a:r>
            <a:r>
              <a:rPr lang="en-US" dirty="0" smtClean="0">
                <a:solidFill>
                  <a:schemeClr val="bg1"/>
                </a:solidFill>
                <a:latin typeface="Monofonto" pitchFamily="49" charset="0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Monofonto" pitchFamily="49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Monofonto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ofonto" pitchFamily="49" charset="0"/>
              </a:rPr>
              <a:t>faktor</a:t>
            </a:r>
            <a:r>
              <a:rPr lang="en-US" dirty="0" smtClean="0">
                <a:solidFill>
                  <a:schemeClr val="bg1"/>
                </a:solidFill>
                <a:latin typeface="Monofonto" pitchFamily="49" charset="0"/>
              </a:rPr>
              <a:t> B</a:t>
            </a:r>
            <a:endParaRPr lang="en-US" dirty="0">
              <a:solidFill>
                <a:schemeClr val="bg1"/>
              </a:solidFill>
              <a:latin typeface="Monofonto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987824" y="950366"/>
                <a:ext cx="2893741" cy="729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𝑠𝑑</m:t>
                      </m:r>
                      <m:r>
                        <a:rPr lang="en-US" i="1"/>
                        <m:t>= 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𝐾𝑇𝐺</m:t>
                              </m:r>
                            </m:num>
                            <m:den>
                              <m:r>
                                <a:rPr lang="en-US" i="1"/>
                                <m:t>𝑟</m:t>
                              </m:r>
                            </m:den>
                          </m:f>
                        </m:e>
                      </m:rad>
                      <m:r>
                        <a:rPr lang="en-US" i="1"/>
                        <m:t>= 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0,09</m:t>
                              </m:r>
                            </m:num>
                            <m:den>
                              <m:r>
                                <a:rPr lang="en-US" i="1"/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i="1"/>
                        <m:t>=0,173205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950366"/>
                <a:ext cx="2893741" cy="7295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9662"/>
            <a:ext cx="5832648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9742"/>
            <a:ext cx="60864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55776" y="4443958"/>
            <a:ext cx="2961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nyata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6" name="Google Shape;1165;p42"/>
          <p:cNvGrpSpPr/>
          <p:nvPr/>
        </p:nvGrpSpPr>
        <p:grpSpPr>
          <a:xfrm>
            <a:off x="3399568" y="1263984"/>
            <a:ext cx="2036528" cy="2473986"/>
            <a:chOff x="5526246" y="1011207"/>
            <a:chExt cx="592758" cy="720086"/>
          </a:xfrm>
        </p:grpSpPr>
        <p:sp>
          <p:nvSpPr>
            <p:cNvPr id="7" name="Google Shape;1166;p42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67;p42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68;p42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69;p42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0;p42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1;p42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13859" y="1491630"/>
            <a:ext cx="50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uro" pitchFamily="50" charset="0"/>
              </a:rPr>
              <a:t>1</a:t>
            </a:r>
            <a:endParaRPr lang="en-US" sz="2000" dirty="0">
              <a:solidFill>
                <a:schemeClr val="bg1"/>
              </a:solidFill>
              <a:latin typeface="Muro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1931" y="1739592"/>
            <a:ext cx="50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uro" pitchFamily="50" charset="0"/>
              </a:rPr>
              <a:t>2</a:t>
            </a:r>
            <a:endParaRPr lang="en-US" sz="2000" dirty="0">
              <a:solidFill>
                <a:schemeClr val="bg1"/>
              </a:solidFill>
              <a:latin typeface="Muro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9923" y="2459672"/>
            <a:ext cx="50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uro" pitchFamily="50" charset="0"/>
              </a:rPr>
              <a:t>3</a:t>
            </a:r>
            <a:endParaRPr lang="en-US" sz="2000" dirty="0">
              <a:solidFill>
                <a:schemeClr val="bg1"/>
              </a:solidFill>
              <a:latin typeface="Muro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4345" y="2961631"/>
            <a:ext cx="50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uro" pitchFamily="50" charset="0"/>
              </a:rPr>
              <a:t>4</a:t>
            </a:r>
            <a:endParaRPr lang="en-US" sz="2000" dirty="0">
              <a:solidFill>
                <a:schemeClr val="bg1"/>
              </a:solidFill>
              <a:latin typeface="Muro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9803" y="2643758"/>
            <a:ext cx="50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uro" pitchFamily="50" charset="0"/>
              </a:rPr>
              <a:t>5</a:t>
            </a:r>
            <a:endParaRPr lang="en-US" sz="2000" dirty="0">
              <a:solidFill>
                <a:schemeClr val="bg1"/>
              </a:solidFill>
              <a:latin typeface="Muro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7795" y="1923678"/>
            <a:ext cx="50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uro" pitchFamily="50" charset="0"/>
              </a:rPr>
              <a:t>6</a:t>
            </a:r>
            <a:endParaRPr lang="en-US" sz="2000" dirty="0">
              <a:solidFill>
                <a:schemeClr val="bg1"/>
              </a:solidFill>
              <a:latin typeface="Muro" pitchFamily="50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082544" y="1263984"/>
            <a:ext cx="131315" cy="1048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82544" y="1059582"/>
            <a:ext cx="181801" cy="20440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329034" y="1573084"/>
            <a:ext cx="131314" cy="13457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60348" y="1573084"/>
            <a:ext cx="145306" cy="166508"/>
          </a:xfrm>
          <a:prstGeom prst="line">
            <a:avLst/>
          </a:prstGeom>
          <a:ln w="28575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106659" y="2656255"/>
            <a:ext cx="257426" cy="13151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35043" y="2665343"/>
            <a:ext cx="173061" cy="122431"/>
          </a:xfrm>
          <a:prstGeom prst="line">
            <a:avLst/>
          </a:prstGeom>
          <a:ln w="28575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572000" y="3435846"/>
            <a:ext cx="293845" cy="29319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703937" y="3717438"/>
            <a:ext cx="145915" cy="159091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452938" y="3075806"/>
            <a:ext cx="326974" cy="18084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307023" y="3091444"/>
            <a:ext cx="145915" cy="152243"/>
          </a:xfrm>
          <a:prstGeom prst="line">
            <a:avLst/>
          </a:prstGeom>
          <a:ln w="28575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523047" y="2067694"/>
            <a:ext cx="184857" cy="10220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3340665" y="2007547"/>
            <a:ext cx="145916" cy="143223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283968" y="854006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Prinsip</a:t>
            </a:r>
            <a:r>
              <a:rPr lang="en-US" dirty="0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 RAK </a:t>
            </a:r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Faktorial</a:t>
            </a:r>
            <a:endParaRPr lang="en-US" dirty="0">
              <a:latin typeface="Yu Gothic UI Semibold" pitchFamily="34" charset="-128"/>
              <a:ea typeface="Yu Gothic UI Semibold" pitchFamily="34" charset="-128"/>
              <a:cs typeface="Microsoft Himalaya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52120" y="1635646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Pembuatan</a:t>
            </a:r>
            <a:r>
              <a:rPr lang="en-US" dirty="0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 Layout RAK </a:t>
            </a:r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Faktorial</a:t>
            </a:r>
            <a:endParaRPr lang="en-US" dirty="0">
              <a:latin typeface="Yu Gothic UI Semibold" pitchFamily="34" charset="-128"/>
              <a:ea typeface="Yu Gothic UI Semibold" pitchFamily="34" charset="-128"/>
              <a:cs typeface="Microsoft Himalaya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31973" y="2689924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Model Linier</a:t>
            </a:r>
            <a:endParaRPr lang="en-US" dirty="0">
              <a:latin typeface="Yu Gothic UI Semibold" pitchFamily="34" charset="-128"/>
              <a:ea typeface="Yu Gothic UI Semibold" pitchFamily="34" charset="-128"/>
              <a:cs typeface="Microsoft Himalaya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91880" y="3795886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Tabel</a:t>
            </a:r>
            <a:r>
              <a:rPr lang="en-US" dirty="0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 </a:t>
            </a:r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Anova</a:t>
            </a:r>
            <a:endParaRPr lang="en-US" dirty="0">
              <a:latin typeface="Yu Gothic UI Semibold" pitchFamily="34" charset="-128"/>
              <a:ea typeface="Yu Gothic UI Semibold" pitchFamily="34" charset="-128"/>
              <a:cs typeface="Microsoft Himalaya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97529" y="1707654"/>
            <a:ext cx="111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Studi</a:t>
            </a:r>
            <a:r>
              <a:rPr lang="en-US" dirty="0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 </a:t>
            </a:r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Kasus</a:t>
            </a:r>
            <a:endParaRPr lang="en-US" dirty="0">
              <a:latin typeface="Yu Gothic UI Semibold" pitchFamily="34" charset="-128"/>
              <a:ea typeface="Yu Gothic UI Semibold" pitchFamily="34" charset="-128"/>
              <a:cs typeface="Microsoft Himalaya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30248" y="2769190"/>
            <a:ext cx="22204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Simulasi</a:t>
            </a:r>
            <a:r>
              <a:rPr lang="en-US" dirty="0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 </a:t>
            </a:r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dengan</a:t>
            </a:r>
            <a:r>
              <a:rPr lang="en-US" dirty="0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 </a:t>
            </a:r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aplikasi</a:t>
            </a:r>
            <a:r>
              <a:rPr lang="en-US" dirty="0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Yu Gothic UI Semibold" pitchFamily="34" charset="-128"/>
                <a:ea typeface="Yu Gothic UI Semibold" pitchFamily="34" charset="-128"/>
                <a:cs typeface="Microsoft Himalaya" pitchFamily="2" charset="0"/>
              </a:rPr>
              <a:t>statistik</a:t>
            </a:r>
            <a:endParaRPr lang="en-US" dirty="0" smtClean="0">
              <a:latin typeface="Yu Gothic UI Semibold" pitchFamily="34" charset="-128"/>
              <a:ea typeface="Yu Gothic UI Semibold" pitchFamily="34" charset="-128"/>
              <a:cs typeface="Microsoft Himalaya" pitchFamily="2" charset="0"/>
            </a:endParaRPr>
          </a:p>
          <a:p>
            <a:pPr algn="ctr"/>
            <a:endParaRPr lang="en-US" dirty="0">
              <a:latin typeface="Yu Gothic UI Semibold" pitchFamily="34" charset="-128"/>
              <a:ea typeface="Yu Gothic UI Semibold" pitchFamily="34" charset="-128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115616" y="549046"/>
            <a:ext cx="2160240" cy="340519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err="1" smtClean="0">
                <a:solidFill>
                  <a:schemeClr val="bg1"/>
                </a:solidFill>
                <a:latin typeface="Monofonto" pitchFamily="49" charset="0"/>
              </a:rPr>
              <a:t>Interaksi</a:t>
            </a:r>
            <a:r>
              <a:rPr lang="en-US" dirty="0" smtClean="0">
                <a:solidFill>
                  <a:schemeClr val="bg1"/>
                </a:solidFill>
                <a:latin typeface="Monofonto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ofonto" pitchFamily="49" charset="0"/>
              </a:rPr>
              <a:t>faktor</a:t>
            </a:r>
            <a:r>
              <a:rPr lang="en-US" dirty="0" smtClean="0">
                <a:solidFill>
                  <a:schemeClr val="bg1"/>
                </a:solidFill>
                <a:latin typeface="Monofonto" pitchFamily="49" charset="0"/>
              </a:rPr>
              <a:t> A</a:t>
            </a:r>
            <a:endParaRPr lang="en-US" dirty="0">
              <a:solidFill>
                <a:schemeClr val="bg1"/>
              </a:solidFill>
              <a:latin typeface="Monofonto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23062" y="915566"/>
                <a:ext cx="2396810" cy="729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𝑠𝑑</m:t>
                      </m:r>
                      <m:r>
                        <a:rPr lang="en-US" i="1"/>
                        <m:t>= 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𝐾𝑇𝐺</m:t>
                              </m:r>
                            </m:num>
                            <m:den>
                              <m:r>
                                <a:rPr lang="en-US" i="1"/>
                                <m:t>𝑟</m:t>
                              </m:r>
                              <m:r>
                                <a:rPr lang="en-US" i="1"/>
                                <m:t>.</m:t>
                              </m:r>
                              <m:r>
                                <a:rPr lang="en-US" i="1"/>
                                <m:t>𝐵</m:t>
                              </m:r>
                            </m:den>
                          </m:f>
                        </m:e>
                      </m:rad>
                      <m:r>
                        <a:rPr lang="en-US" i="1"/>
                        <m:t>= 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0</m:t>
                              </m:r>
                              <m:r>
                                <a:rPr lang="en-US" i="1"/>
                                <m:t>,</m:t>
                              </m:r>
                              <m:r>
                                <a:rPr lang="en-US" i="1"/>
                                <m:t>09</m:t>
                              </m:r>
                            </m:num>
                            <m:den>
                              <m:r>
                                <a:rPr lang="en-US" i="1"/>
                                <m:t>3</m:t>
                              </m:r>
                              <m:r>
                                <a:rPr lang="en-US" i="1"/>
                                <m:t>.</m:t>
                              </m:r>
                              <m:r>
                                <a:rPr lang="en-US" i="1"/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i="1"/>
                        <m:t>=</m:t>
                      </m:r>
                      <m:r>
                        <a:rPr lang="en-US" i="1"/>
                        <m:t>0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62" y="915566"/>
                <a:ext cx="2396810" cy="7295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7654"/>
            <a:ext cx="676875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3758"/>
            <a:ext cx="725655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220072" y="575047"/>
            <a:ext cx="2160240" cy="340519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err="1" smtClean="0">
                <a:solidFill>
                  <a:schemeClr val="bg1"/>
                </a:solidFill>
                <a:latin typeface="Monofonto" pitchFamily="49" charset="0"/>
              </a:rPr>
              <a:t>Interaksi</a:t>
            </a:r>
            <a:r>
              <a:rPr lang="en-US" dirty="0" smtClean="0">
                <a:solidFill>
                  <a:schemeClr val="bg1"/>
                </a:solidFill>
                <a:latin typeface="Monofonto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ofonto" pitchFamily="49" charset="0"/>
              </a:rPr>
              <a:t>faktor</a:t>
            </a:r>
            <a:r>
              <a:rPr lang="en-US" dirty="0" smtClean="0">
                <a:solidFill>
                  <a:schemeClr val="bg1"/>
                </a:solidFill>
                <a:latin typeface="Monofonto" pitchFamily="49" charset="0"/>
              </a:rPr>
              <a:t> B</a:t>
            </a:r>
            <a:endParaRPr lang="en-US" dirty="0">
              <a:solidFill>
                <a:schemeClr val="bg1"/>
              </a:solidFill>
              <a:latin typeface="Monofonto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101787" y="915566"/>
                <a:ext cx="2396810" cy="729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𝑠𝑑</m:t>
                      </m:r>
                      <m:r>
                        <a:rPr lang="en-US" i="1"/>
                        <m:t>= 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𝐾𝑇𝐺</m:t>
                              </m:r>
                            </m:num>
                            <m:den>
                              <m:r>
                                <a:rPr lang="en-US" i="1"/>
                                <m:t>𝑟</m:t>
                              </m:r>
                              <m:r>
                                <a:rPr lang="en-US" i="1"/>
                                <m:t>.</m:t>
                              </m:r>
                              <m:r>
                                <a:rPr lang="en-US" i="1"/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i="1"/>
                        <m:t>= 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0</m:t>
                              </m:r>
                              <m:r>
                                <a:rPr lang="en-US" i="1"/>
                                <m:t>,</m:t>
                              </m:r>
                              <m:r>
                                <a:rPr lang="en-US" i="1"/>
                                <m:t>09</m:t>
                              </m:r>
                            </m:num>
                            <m:den>
                              <m:r>
                                <a:rPr lang="en-US" i="1"/>
                                <m:t>3</m:t>
                              </m:r>
                              <m:r>
                                <a:rPr lang="en-US" i="1"/>
                                <m:t>.</m:t>
                              </m:r>
                              <m:r>
                                <a:rPr lang="en-US" i="1"/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i="1"/>
                        <m:t>=</m:t>
                      </m:r>
                      <m:r>
                        <a:rPr lang="en-US" i="1"/>
                        <m:t>0</m:t>
                      </m:r>
                      <m:r>
                        <a:rPr lang="en-US" i="1"/>
                        <m:t>,</m:t>
                      </m:r>
                      <m:r>
                        <a:rPr lang="en-US" i="1"/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787" y="915566"/>
                <a:ext cx="2396810" cy="7295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78358"/>
            <a:ext cx="865141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3492"/>
            <a:ext cx="74168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35496" y="559475"/>
            <a:ext cx="2411701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RAK Faktorial menggunakan SPSS</a:t>
            </a:r>
            <a:endParaRPr sz="2400" b="1" dirty="0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6346"/>
            <a:ext cx="5112568" cy="219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8144" y="771550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600" b="1" dirty="0"/>
              <a:t>Interpretasi Output </a:t>
            </a:r>
            <a:endParaRPr lang="en-US" sz="1600" dirty="0"/>
          </a:p>
          <a:p>
            <a:pPr algn="just"/>
            <a:r>
              <a:rPr lang="id-ID" sz="1600" dirty="0"/>
              <a:t>Pada output ini ditunjukkan faktor-faktor dalam penelitian, value label dan banyaknya 9 data untuk masing-masing faktor yang diukur.  </a:t>
            </a:r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3758"/>
            <a:ext cx="4074351" cy="222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664" y="3120519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600" b="1" dirty="0"/>
              <a:t>Interpretasi Output</a:t>
            </a:r>
            <a:endParaRPr lang="en-US" sz="1600" dirty="0"/>
          </a:p>
          <a:p>
            <a:pPr algn="just"/>
            <a:r>
              <a:rPr lang="id-ID" sz="1600" dirty="0"/>
              <a:t>Dari tabel </a:t>
            </a:r>
            <a:r>
              <a:rPr lang="en-US" sz="1600" dirty="0" err="1" smtClean="0"/>
              <a:t>disamping</a:t>
            </a:r>
            <a:r>
              <a:rPr lang="id-ID" sz="1600" dirty="0" smtClean="0"/>
              <a:t> dapat </a:t>
            </a:r>
            <a:r>
              <a:rPr lang="id-ID" sz="1600" dirty="0"/>
              <a:t>disimpulkan bahwa pada kelompok tidak menunjukkan pengaruh yang nyata.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3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19672" y="483518"/>
            <a:ext cx="5832648" cy="504056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8832" y="546234"/>
            <a:ext cx="19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Keys of Paradise" pitchFamily="2" charset="0"/>
              </a:rPr>
              <a:t>Post hoc test</a:t>
            </a:r>
            <a:endParaRPr lang="en-US" sz="1800" dirty="0">
              <a:solidFill>
                <a:schemeClr val="bg1"/>
              </a:solidFill>
              <a:latin typeface="Keys of Paradise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31640" y="1079103"/>
            <a:ext cx="2376265" cy="340519"/>
          </a:xfrm>
          <a:prstGeom prst="roundRect">
            <a:avLst/>
          </a:prstGeom>
          <a:noFill/>
          <a:ln w="28575">
            <a:solidFill>
              <a:srgbClr val="02CAD4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d-ID" b="1" dirty="0"/>
              <a:t>Uji Lanjut untuk Faktor 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27821"/>
              </p:ext>
            </p:extLst>
          </p:nvPr>
        </p:nvGraphicFramePr>
        <p:xfrm>
          <a:off x="749052" y="1491630"/>
          <a:ext cx="3390900" cy="220186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84472"/>
                <a:gridCol w="635476"/>
                <a:gridCol w="635476"/>
                <a:gridCol w="635476"/>
              </a:tblGrid>
              <a:tr h="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 err="1">
                          <a:effectLst/>
                        </a:rPr>
                        <a:t>Pengaruh</a:t>
                      </a:r>
                      <a:r>
                        <a:rPr lang="en-US" sz="900" b="1" kern="0" dirty="0">
                          <a:effectLst/>
                        </a:rPr>
                        <a:t> </a:t>
                      </a:r>
                      <a:r>
                        <a:rPr lang="en-US" sz="900" b="1" kern="0" dirty="0" err="1">
                          <a:effectLst/>
                        </a:rPr>
                        <a:t>Luas</a:t>
                      </a:r>
                      <a:r>
                        <a:rPr lang="en-US" sz="900" b="1" kern="0" dirty="0">
                          <a:effectLst/>
                        </a:rPr>
                        <a:t> </a:t>
                      </a:r>
                      <a:r>
                        <a:rPr lang="en-US" sz="900" b="1" kern="0" dirty="0" err="1">
                          <a:effectLst/>
                        </a:rPr>
                        <a:t>Kandang</a:t>
                      </a:r>
                      <a:endParaRPr lang="en-US" sz="1050" b="1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Duncan</a:t>
                      </a:r>
                      <a:r>
                        <a:rPr lang="en-US" sz="900" b="1" kern="0" baseline="30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a,b</a:t>
                      </a:r>
                      <a:r>
                        <a:rPr lang="en-US" sz="900" b="1" kern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en-US" sz="900" b="1" kern="0" dirty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endParaRPr lang="en-US" sz="1050" b="1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Luas Kandang (Faktor A)</a:t>
                      </a:r>
                      <a:endParaRPr lang="en-US" sz="1050" b="1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N</a:t>
                      </a:r>
                      <a:endParaRPr lang="en-US" sz="1050" b="1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Subset</a:t>
                      </a:r>
                      <a:endParaRPr lang="en-US" sz="1050" b="1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1</a:t>
                      </a:r>
                      <a:endParaRPr lang="en-US" sz="1050" b="1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2</a:t>
                      </a:r>
                      <a:endParaRPr lang="en-US" sz="1050" b="1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A1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9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2,0156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A2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9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2,1822</a:t>
                      </a:r>
                      <a:endParaRPr lang="en-US" sz="1050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A3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9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2,5956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 gridSpan="4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Means for groups in homogeneous subsets are displayed.</a:t>
                      </a:r>
                      <a:endParaRPr lang="en-US" sz="1050" kern="100" dirty="0">
                        <a:effectLst/>
                      </a:endParaRPr>
                    </a:p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 Based on observed means.</a:t>
                      </a:r>
                      <a:endParaRPr lang="en-US" sz="1050" kern="100" dirty="0">
                        <a:effectLst/>
                      </a:endParaRPr>
                    </a:p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 The error term is Mean Square(Error) = ,021.</a:t>
                      </a:r>
                      <a:endParaRPr lang="en-US" sz="1050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a. Uses Harmonic Mean Sample Size = 9,000.</a:t>
                      </a:r>
                      <a:endParaRPr lang="en-US" sz="1050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b. Type 1/Type 2 Error Seriousness Ratio = 100.</a:t>
                      </a:r>
                      <a:endParaRPr lang="en-US" sz="1050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3792" y="3723878"/>
            <a:ext cx="3942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200" dirty="0">
                <a:latin typeface="Cambria" pitchFamily="18" charset="0"/>
                <a:ea typeface="Cambria" pitchFamily="18" charset="0"/>
              </a:rPr>
              <a:t>Dari tabel uji lanjut untuk faktor A menunjukkan </a:t>
            </a:r>
            <a:r>
              <a:rPr lang="id-ID" sz="1200" b="1" dirty="0">
                <a:latin typeface="Cambria" pitchFamily="18" charset="0"/>
                <a:ea typeface="Cambria" pitchFamily="18" charset="0"/>
              </a:rPr>
              <a:t>perbedaan yang nyata </a:t>
            </a:r>
            <a:r>
              <a:rPr lang="id-ID" sz="1200" dirty="0">
                <a:latin typeface="Cambria" pitchFamily="18" charset="0"/>
                <a:ea typeface="Cambria" pitchFamily="18" charset="0"/>
              </a:rPr>
              <a:t>ditunjukkan oleh terbentuknya 2 subset dan masing-masing nilai rp yang mengisi pada masing subset untuk pengukuran pada taraf 5%. </a:t>
            </a:r>
            <a:endParaRPr lang="en-US" sz="1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36096" y="1079103"/>
            <a:ext cx="2376265" cy="340519"/>
          </a:xfrm>
          <a:prstGeom prst="roundRect">
            <a:avLst/>
          </a:prstGeom>
          <a:noFill/>
          <a:ln w="28575">
            <a:solidFill>
              <a:srgbClr val="02CAD4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d-ID" b="1" dirty="0"/>
              <a:t>Uji Lanjut untuk Faktor </a:t>
            </a:r>
            <a:r>
              <a:rPr lang="en-US" b="1" dirty="0"/>
              <a:t>B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633742"/>
              </p:ext>
            </p:extLst>
          </p:nvPr>
        </p:nvGraphicFramePr>
        <p:xfrm>
          <a:off x="4940374" y="1491630"/>
          <a:ext cx="3448050" cy="240982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41997"/>
                <a:gridCol w="635351"/>
                <a:gridCol w="635351"/>
                <a:gridCol w="635351"/>
              </a:tblGrid>
              <a:tr h="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 err="1">
                          <a:effectLst/>
                        </a:rPr>
                        <a:t>Pengaruh</a:t>
                      </a:r>
                      <a:r>
                        <a:rPr lang="en-US" sz="900" b="1" kern="0" dirty="0">
                          <a:effectLst/>
                        </a:rPr>
                        <a:t> </a:t>
                      </a:r>
                      <a:r>
                        <a:rPr lang="en-US" sz="900" b="1" kern="0" dirty="0" err="1">
                          <a:effectLst/>
                        </a:rPr>
                        <a:t>Luas</a:t>
                      </a:r>
                      <a:r>
                        <a:rPr lang="en-US" sz="900" b="1" kern="0" dirty="0">
                          <a:effectLst/>
                        </a:rPr>
                        <a:t> </a:t>
                      </a:r>
                      <a:r>
                        <a:rPr lang="en-US" sz="900" b="1" kern="0" dirty="0" err="1">
                          <a:effectLst/>
                        </a:rPr>
                        <a:t>Kandang</a:t>
                      </a:r>
                      <a:endParaRPr lang="en-US" sz="1050" b="1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Duncan</a:t>
                      </a:r>
                      <a:r>
                        <a:rPr lang="en-US" sz="900" b="1" kern="0" baseline="30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a,b</a:t>
                      </a:r>
                      <a:r>
                        <a:rPr lang="en-US" sz="900" b="1" kern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  </a:t>
                      </a:r>
                      <a:endParaRPr lang="en-US" sz="105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Pemberian Protein (Faktor B)</a:t>
                      </a:r>
                      <a:endParaRPr lang="en-US" sz="1050" b="1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N</a:t>
                      </a:r>
                      <a:endParaRPr lang="en-US" sz="1050" b="1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Subset</a:t>
                      </a:r>
                      <a:endParaRPr lang="en-US" sz="1050" b="1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1</a:t>
                      </a:r>
                      <a:endParaRPr lang="en-US" sz="1050" b="1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2</a:t>
                      </a:r>
                      <a:endParaRPr lang="en-US" sz="1050" b="1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B1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9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1,9100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en-US" sz="1050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B2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9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2,4200</a:t>
                      </a:r>
                      <a:endParaRPr lang="en-US" sz="1050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B3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9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2,4633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Sig.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1,000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,539</a:t>
                      </a:r>
                      <a:endParaRPr lang="en-US" sz="1050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 gridSpan="4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Means for groups in homogeneous subsets are displayed.</a:t>
                      </a:r>
                      <a:endParaRPr lang="en-US" sz="1050" kern="100" dirty="0">
                        <a:effectLst/>
                      </a:endParaRPr>
                    </a:p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 Based on observed means.</a:t>
                      </a:r>
                      <a:endParaRPr lang="en-US" sz="1050" kern="100" dirty="0">
                        <a:effectLst/>
                      </a:endParaRPr>
                    </a:p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 The error term is Mean Square(Error) = ,021.</a:t>
                      </a:r>
                      <a:endParaRPr lang="en-US" sz="1050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a. Uses Harmonic Mean Sample Size = 9,000.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b. Alpha = 0,05.</a:t>
                      </a:r>
                      <a:endParaRPr lang="en-US" sz="1050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689140" y="3929892"/>
            <a:ext cx="4059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200" dirty="0">
                <a:latin typeface="Cambria" pitchFamily="18" charset="0"/>
                <a:ea typeface="Cambria" pitchFamily="18" charset="0"/>
              </a:rPr>
              <a:t>Dari tabel uji lanjut untuk faktor B menunjukkan perbedaan yang nyata ditunjukkan oleh terbentuknya 2 subset dan masing-masing nilai rp yang mengisi pada masing subset untuk pengukuran pada taraf 5%.</a:t>
            </a:r>
            <a:endParaRPr lang="en-US" sz="12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19672" y="483518"/>
            <a:ext cx="5832648" cy="504056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8832" y="546234"/>
            <a:ext cx="19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Keys of Paradise" pitchFamily="2" charset="0"/>
              </a:rPr>
              <a:t>Post hoc test</a:t>
            </a:r>
            <a:endParaRPr lang="en-US" sz="1800" dirty="0">
              <a:solidFill>
                <a:schemeClr val="bg1"/>
              </a:solidFill>
              <a:latin typeface="Keys of Paradise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33818" y="1052697"/>
            <a:ext cx="3204356" cy="340519"/>
          </a:xfrm>
          <a:prstGeom prst="roundRect">
            <a:avLst/>
          </a:prstGeom>
          <a:noFill/>
          <a:ln w="28575">
            <a:solidFill>
              <a:srgbClr val="02CAD4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d-ID" b="1" dirty="0"/>
              <a:t>Uji Lanjut untuk Kelompok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25157"/>
              </p:ext>
            </p:extLst>
          </p:nvPr>
        </p:nvGraphicFramePr>
        <p:xfrm>
          <a:off x="2820244" y="1491630"/>
          <a:ext cx="3374281" cy="23704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13023"/>
                <a:gridCol w="1030629"/>
                <a:gridCol w="1030629"/>
              </a:tblGrid>
              <a:tr h="0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 err="1">
                          <a:effectLst/>
                        </a:rPr>
                        <a:t>Pengaruh</a:t>
                      </a:r>
                      <a:r>
                        <a:rPr lang="en-US" sz="900" b="1" kern="0" dirty="0">
                          <a:effectLst/>
                        </a:rPr>
                        <a:t> </a:t>
                      </a:r>
                      <a:r>
                        <a:rPr lang="en-US" sz="900" b="1" kern="0" dirty="0" err="1">
                          <a:effectLst/>
                        </a:rPr>
                        <a:t>Luas</a:t>
                      </a:r>
                      <a:r>
                        <a:rPr lang="en-US" sz="900" b="1" kern="0" dirty="0">
                          <a:effectLst/>
                        </a:rPr>
                        <a:t> </a:t>
                      </a:r>
                      <a:r>
                        <a:rPr lang="en-US" sz="900" b="1" kern="0" dirty="0" err="1">
                          <a:effectLst/>
                        </a:rPr>
                        <a:t>Kandang</a:t>
                      </a:r>
                      <a:endParaRPr lang="en-US" sz="1050" b="1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Duncan</a:t>
                      </a:r>
                      <a:r>
                        <a:rPr lang="en-US" sz="900" b="1" kern="0" baseline="30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a,b</a:t>
                      </a:r>
                      <a:r>
                        <a:rPr lang="en-US" sz="900" b="1" kern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  </a:t>
                      </a:r>
                      <a:endParaRPr lang="en-US" sz="105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Kelompok</a:t>
                      </a:r>
                      <a:endParaRPr lang="en-US" sz="1050" b="1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N</a:t>
                      </a:r>
                      <a:endParaRPr lang="en-US" sz="1050" b="1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Subset</a:t>
                      </a:r>
                      <a:endParaRPr lang="en-US" sz="1050" b="1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1</a:t>
                      </a:r>
                      <a:endParaRPr lang="en-US" sz="1050" b="1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Kelompok 3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9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2,2044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Kelompok 2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9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2,2433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Kelompok 1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9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2,3456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Sig.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,069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Means for groups in homogeneous subsets are displayed.</a:t>
                      </a:r>
                      <a:endParaRPr lang="en-US" sz="1050" kern="100">
                        <a:effectLst/>
                      </a:endParaRPr>
                    </a:p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 Based on observed means.</a:t>
                      </a:r>
                      <a:endParaRPr lang="en-US" sz="1050" kern="100">
                        <a:effectLst/>
                      </a:endParaRPr>
                    </a:p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 The error term is Mean Square(Error) = ,021.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a. Uses Harmonic Mean Sample Size = 9,000.</a:t>
                      </a:r>
                      <a:endParaRPr lang="en-US" sz="1050" kern="10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b. Alpha = 0,05.</a:t>
                      </a:r>
                      <a:endParaRPr lang="en-US" sz="1050" kern="100" dirty="0">
                        <a:effectLst/>
                        <a:latin typeface="Century"/>
                        <a:ea typeface="MS Mincho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7584" y="3867894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>
                <a:latin typeface="Cambria" pitchFamily="18" charset="0"/>
                <a:ea typeface="Cambria" pitchFamily="18" charset="0"/>
              </a:rPr>
              <a:t>Dari tabel uji lanjut untuk kelompok menunjukkan </a:t>
            </a:r>
            <a:r>
              <a:rPr lang="id-ID" b="1" dirty="0">
                <a:latin typeface="Cambria" pitchFamily="18" charset="0"/>
                <a:ea typeface="Cambria" pitchFamily="18" charset="0"/>
              </a:rPr>
              <a:t>tidak terjadi perbedaan yang nyata </a:t>
            </a:r>
            <a:r>
              <a:rPr lang="id-ID" dirty="0">
                <a:latin typeface="Cambria" pitchFamily="18" charset="0"/>
                <a:ea typeface="Cambria" pitchFamily="18" charset="0"/>
              </a:rPr>
              <a:t>ditunjukkan dengan terbentuknya satu subset dan masing-masing nilai rp yang mengisi pada masing subset untuk pengukuran pada taraf 5%.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93;p38"/>
          <p:cNvSpPr txBox="1">
            <a:spLocks/>
          </p:cNvSpPr>
          <p:nvPr/>
        </p:nvSpPr>
        <p:spPr>
          <a:xfrm>
            <a:off x="685800" y="1507150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r>
              <a:rPr lang="en-US" sz="6000" smtClean="0">
                <a:solidFill>
                  <a:srgbClr val="FFFFFF"/>
                </a:solidFill>
              </a:rPr>
              <a:t>Terimakasih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8" name="Google Shape;594;p38"/>
          <p:cNvSpPr txBox="1">
            <a:spLocks/>
          </p:cNvSpPr>
          <p:nvPr/>
        </p:nvSpPr>
        <p:spPr>
          <a:xfrm>
            <a:off x="685800" y="2401970"/>
            <a:ext cx="6593700" cy="1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n-US" sz="3600" dirty="0" smtClean="0">
                <a:solidFill>
                  <a:srgbClr val="4A5C65"/>
                </a:solidFill>
              </a:rPr>
              <a:t>Any questions?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4A5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3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915816" y="1550936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Monofonto" pitchFamily="49" charset="0"/>
              </a:rPr>
              <a:t>1.</a:t>
            </a:r>
            <a:endParaRPr dirty="0">
              <a:solidFill>
                <a:schemeClr val="accent2"/>
              </a:solidFill>
              <a:latin typeface="Monofonto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Overgrow Demo" pitchFamily="50" charset="0"/>
              </a:rPr>
              <a:t>PRINSIP</a:t>
            </a:r>
            <a:endParaRPr dirty="0">
              <a:latin typeface="Overgrow Demo" pitchFamily="50" charset="0"/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915816" y="2507030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>
                <a:latin typeface="Monofonto" pitchFamily="49" charset="0"/>
              </a:rPr>
              <a:t>Rancangan Acak Kelompok Faktorial</a:t>
            </a:r>
            <a:endParaRPr dirty="0">
              <a:latin typeface="Monofont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25744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ocogoose Classic Trial Medium" pitchFamily="34" charset="0"/>
              </a:rPr>
              <a:t>Prinsip </a:t>
            </a:r>
            <a:br>
              <a:rPr lang="en" sz="2400" dirty="0" smtClean="0">
                <a:latin typeface="Cocogoose Classic Trial Medium" pitchFamily="34" charset="0"/>
              </a:rPr>
            </a:br>
            <a:r>
              <a:rPr lang="en" sz="2400" dirty="0" smtClean="0">
                <a:latin typeface="Cocogoose Classic Trial Medium" pitchFamily="34" charset="0"/>
              </a:rPr>
              <a:t>RAK Faktorial</a:t>
            </a:r>
            <a:endParaRPr sz="2400" dirty="0">
              <a:latin typeface="Cocogoose Classic Trial Medium" pitchFamily="34" charset="0"/>
            </a:endParaRP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27756" y="41151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2" name="Flowchart: Connector 1"/>
          <p:cNvSpPr/>
          <p:nvPr/>
        </p:nvSpPr>
        <p:spPr>
          <a:xfrm>
            <a:off x="2753544" y="1447564"/>
            <a:ext cx="432048" cy="432048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5552" y="1203598"/>
            <a:ext cx="386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Muro" pitchFamily="50" charset="0"/>
              </a:rPr>
              <a:t>1</a:t>
            </a:r>
            <a:endParaRPr lang="en-US" sz="4400" dirty="0">
              <a:latin typeface="Muro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3466" y="1358066"/>
            <a:ext cx="5424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2000" dirty="0" err="1"/>
              <a:t>Pada</a:t>
            </a:r>
            <a:r>
              <a:rPr lang="en-ID" sz="2000" dirty="0"/>
              <a:t> </a:t>
            </a:r>
            <a:r>
              <a:rPr lang="en-ID" sz="2000" dirty="0" err="1"/>
              <a:t>percobaan</a:t>
            </a:r>
            <a:r>
              <a:rPr lang="en-ID" sz="2000" dirty="0"/>
              <a:t> </a:t>
            </a:r>
            <a:r>
              <a:rPr lang="en-ID" sz="2000" dirty="0" err="1"/>
              <a:t>faktorial</a:t>
            </a:r>
            <a:r>
              <a:rPr lang="en-ID" sz="2000" dirty="0"/>
              <a:t> </a:t>
            </a:r>
            <a:r>
              <a:rPr lang="en-ID" sz="2000" dirty="0" err="1"/>
              <a:t>melibatkan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satu</a:t>
            </a:r>
            <a:r>
              <a:rPr lang="en-ID" sz="2000" dirty="0"/>
              <a:t> </a:t>
            </a:r>
            <a:r>
              <a:rPr lang="en-ID" sz="2000" dirty="0" err="1"/>
              <a:t>faktor</a:t>
            </a:r>
            <a:r>
              <a:rPr lang="en-ID" sz="2000" dirty="0"/>
              <a:t>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taraf</a:t>
            </a:r>
            <a:r>
              <a:rPr lang="en-ID" sz="2000" dirty="0" smtClean="0"/>
              <a:t>/level</a:t>
            </a:r>
            <a:endParaRPr lang="en-ID" sz="2000" dirty="0"/>
          </a:p>
        </p:txBody>
      </p:sp>
      <p:sp>
        <p:nvSpPr>
          <p:cNvPr id="8" name="Flowchart: Connector 7"/>
          <p:cNvSpPr/>
          <p:nvPr/>
        </p:nvSpPr>
        <p:spPr>
          <a:xfrm>
            <a:off x="8175848" y="2331471"/>
            <a:ext cx="432048" cy="432048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25692" y="2131571"/>
            <a:ext cx="45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latin typeface="Muro" pitchFamily="50" charset="0"/>
              </a:rPr>
              <a:t>2</a:t>
            </a:r>
            <a:endParaRPr lang="en-US" sz="4200" dirty="0">
              <a:latin typeface="Muro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8983" y="2223904"/>
            <a:ext cx="6083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ID" sz="2000" dirty="0" err="1"/>
              <a:t>Kombinasi</a:t>
            </a:r>
            <a:r>
              <a:rPr lang="en-ID" sz="2000" dirty="0"/>
              <a:t> </a:t>
            </a:r>
            <a:r>
              <a:rPr lang="en-ID" sz="2000" dirty="0" err="1"/>
              <a:t>perlakuan</a:t>
            </a:r>
            <a:r>
              <a:rPr lang="en-ID" sz="2000" dirty="0"/>
              <a:t> </a:t>
            </a:r>
            <a:r>
              <a:rPr lang="en-ID" sz="2000" dirty="0" err="1"/>
              <a:t>banyaknya</a:t>
            </a:r>
            <a:r>
              <a:rPr lang="en-ID" sz="2000" dirty="0"/>
              <a:t> </a:t>
            </a:r>
            <a:r>
              <a:rPr lang="en-ID" sz="2000" dirty="0" err="1"/>
              <a:t>taraf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faktor</a:t>
            </a:r>
            <a:r>
              <a:rPr lang="en-ID" sz="2000" dirty="0"/>
              <a:t> yang </a:t>
            </a:r>
            <a:r>
              <a:rPr lang="en-ID" sz="2000" dirty="0" err="1"/>
              <a:t>satu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banyaknya</a:t>
            </a:r>
            <a:r>
              <a:rPr lang="en-ID" sz="2000" dirty="0"/>
              <a:t> </a:t>
            </a:r>
            <a:r>
              <a:rPr lang="en-ID" sz="2000" dirty="0" err="1"/>
              <a:t>taraf</a:t>
            </a:r>
            <a:r>
              <a:rPr lang="en-ID" sz="2000" dirty="0"/>
              <a:t> </a:t>
            </a:r>
            <a:r>
              <a:rPr lang="en-ID" sz="2000" dirty="0" err="1"/>
              <a:t>faktor</a:t>
            </a:r>
            <a:r>
              <a:rPr lang="en-ID" sz="2000" dirty="0"/>
              <a:t> yang lain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2051720" y="3242150"/>
            <a:ext cx="432048" cy="432048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88982" y="30281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uro" pitchFamily="50" charset="0"/>
              </a:rPr>
              <a:t>3</a:t>
            </a:r>
            <a:endParaRPr lang="en-US" sz="4000" dirty="0">
              <a:latin typeface="Muro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3160008"/>
            <a:ext cx="5526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2000" dirty="0" err="1"/>
              <a:t>Rancangan</a:t>
            </a:r>
            <a:r>
              <a:rPr lang="en-ID" sz="2000" dirty="0"/>
              <a:t> </a:t>
            </a:r>
            <a:r>
              <a:rPr lang="en-ID" sz="2000" dirty="0" err="1"/>
              <a:t>faktorial</a:t>
            </a:r>
            <a:r>
              <a:rPr lang="en-ID" sz="2000" dirty="0"/>
              <a:t> RAK </a:t>
            </a:r>
            <a:r>
              <a:rPr lang="en-ID" sz="2000" dirty="0" err="1"/>
              <a:t>dipilih</a:t>
            </a:r>
            <a:r>
              <a:rPr lang="en-ID" sz="2000" dirty="0"/>
              <a:t> </a:t>
            </a:r>
            <a:r>
              <a:rPr lang="en-ID" sz="2000" dirty="0" err="1"/>
              <a:t>apabila</a:t>
            </a:r>
            <a:r>
              <a:rPr lang="en-ID" sz="2000" dirty="0"/>
              <a:t> </a:t>
            </a:r>
            <a:r>
              <a:rPr lang="en-ID" sz="2000" dirty="0" err="1"/>
              <a:t>satuan</a:t>
            </a:r>
            <a:r>
              <a:rPr lang="en-ID" sz="2000" dirty="0"/>
              <a:t> </a:t>
            </a:r>
            <a:r>
              <a:rPr lang="en-ID" sz="2000" dirty="0" err="1"/>
              <a:t>percobaan</a:t>
            </a:r>
            <a:r>
              <a:rPr lang="en-ID" sz="2000" dirty="0"/>
              <a:t> yang </a:t>
            </a:r>
            <a:r>
              <a:rPr lang="en-ID" sz="2000" dirty="0" err="1"/>
              <a:t>digunakan</a:t>
            </a:r>
            <a:r>
              <a:rPr lang="en-ID" sz="2000" dirty="0"/>
              <a:t> 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seragam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599278" y="1131590"/>
            <a:ext cx="60051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200" dirty="0" smtClean="0">
                <a:latin typeface="Cocogoose Classic Trial Medium" pitchFamily="34" charset="0"/>
              </a:rPr>
              <a:t>- - </a:t>
            </a:r>
            <a:r>
              <a:rPr lang="en-ID" sz="2200" dirty="0" err="1" smtClean="0">
                <a:latin typeface="Cocogoose Classic Trial Medium" pitchFamily="34" charset="0"/>
              </a:rPr>
              <a:t>Pengaruh</a:t>
            </a:r>
            <a:r>
              <a:rPr lang="en-ID" sz="2200" dirty="0" smtClean="0">
                <a:latin typeface="Cocogoose Classic Trial Medium" pitchFamily="34" charset="0"/>
              </a:rPr>
              <a:t> </a:t>
            </a:r>
            <a:r>
              <a:rPr lang="en-ID" sz="2200" dirty="0" err="1">
                <a:latin typeface="Cocogoose Classic Trial Medium" pitchFamily="34" charset="0"/>
              </a:rPr>
              <a:t>faktorial</a:t>
            </a:r>
            <a:r>
              <a:rPr lang="en-ID" sz="2200" dirty="0">
                <a:latin typeface="Cocogoose Classic Trial Medium" pitchFamily="34" charset="0"/>
              </a:rPr>
              <a:t> </a:t>
            </a:r>
            <a:r>
              <a:rPr lang="en-ID" sz="2200" dirty="0" err="1">
                <a:latin typeface="Cocogoose Classic Trial Medium" pitchFamily="34" charset="0"/>
              </a:rPr>
              <a:t>pada</a:t>
            </a:r>
            <a:r>
              <a:rPr lang="en-ID" sz="2200" dirty="0">
                <a:latin typeface="Cocogoose Classic Trial Medium" pitchFamily="34" charset="0"/>
              </a:rPr>
              <a:t> </a:t>
            </a:r>
            <a:r>
              <a:rPr lang="en-ID" sz="2200" dirty="0" err="1">
                <a:latin typeface="Cocogoose Classic Trial Medium" pitchFamily="34" charset="0"/>
              </a:rPr>
              <a:t>percobaan</a:t>
            </a:r>
            <a:r>
              <a:rPr lang="en-ID" sz="2200" dirty="0">
                <a:latin typeface="Cocogoose Classic Trial Medium" pitchFamily="34" charset="0"/>
              </a:rPr>
              <a:t> </a:t>
            </a:r>
            <a:r>
              <a:rPr lang="en-ID" sz="2200" dirty="0" err="1" smtClean="0">
                <a:latin typeface="Cocogoose Classic Trial Medium" pitchFamily="34" charset="0"/>
              </a:rPr>
              <a:t>faktorial</a:t>
            </a:r>
            <a:r>
              <a:rPr lang="en-ID" sz="2200" dirty="0" smtClean="0">
                <a:latin typeface="Cocogoose Classic Trial Medium" pitchFamily="34" charset="0"/>
              </a:rPr>
              <a:t> - -</a:t>
            </a:r>
            <a:endParaRPr lang="en-US" sz="2200" dirty="0">
              <a:latin typeface="Cocogoose Classic Trial Medium" pitchFamily="34" charset="0"/>
            </a:endParaRPr>
          </a:p>
        </p:txBody>
      </p:sp>
      <p:sp>
        <p:nvSpPr>
          <p:cNvPr id="13" name="Google Shape;459;p23"/>
          <p:cNvSpPr txBox="1">
            <a:spLocks/>
          </p:cNvSpPr>
          <p:nvPr/>
        </p:nvSpPr>
        <p:spPr>
          <a:xfrm>
            <a:off x="2979481" y="1562477"/>
            <a:ext cx="2672639" cy="27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Pengaruh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Sederhana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Lato Light"/>
              <a:buNone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Beda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hasil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data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perlakuan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setiap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taraf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Google Shape;459;p23"/>
          <p:cNvSpPr txBox="1">
            <a:spLocks/>
          </p:cNvSpPr>
          <p:nvPr/>
        </p:nvSpPr>
        <p:spPr>
          <a:xfrm>
            <a:off x="5796136" y="1560642"/>
            <a:ext cx="2520280" cy="27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Pengaruh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Interaksi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Lato Light"/>
              <a:buNone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Rata-rata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selisih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pengaruh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sederhana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A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taraf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b1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b0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Google Shape;423;p20"/>
          <p:cNvSpPr txBox="1">
            <a:spLocks noGrp="1"/>
          </p:cNvSpPr>
          <p:nvPr>
            <p:ph type="title"/>
          </p:nvPr>
        </p:nvSpPr>
        <p:spPr>
          <a:xfrm>
            <a:off x="125744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ocogoose Classic Trial Medium" pitchFamily="34" charset="0"/>
              </a:rPr>
              <a:t>Prinsip </a:t>
            </a:r>
            <a:br>
              <a:rPr lang="en" sz="2400" dirty="0" smtClean="0">
                <a:latin typeface="Cocogoose Classic Trial Medium" pitchFamily="34" charset="0"/>
              </a:rPr>
            </a:br>
            <a:r>
              <a:rPr lang="en" sz="2400" dirty="0" smtClean="0">
                <a:latin typeface="Cocogoose Classic Trial Medium" pitchFamily="34" charset="0"/>
              </a:rPr>
              <a:t>RAK Faktorial</a:t>
            </a:r>
            <a:endParaRPr sz="2400" dirty="0">
              <a:latin typeface="Cocogoose Classic Trial Medium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75780" y="168790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Lato Light"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uro" pitchFamily="50" charset="0"/>
              </a:rPr>
              <a:t>0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uro" pitchFamily="50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01863" y="168790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Lato Light"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uro" pitchFamily="50" charset="0"/>
              </a:rPr>
              <a:t>0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uro" pitchFamily="50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03772" y="312806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Lato Light"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uro" pitchFamily="50" charset="0"/>
              </a:rPr>
              <a:t>0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uro" pitchFamily="50" charset="0"/>
            </a:endParaRPr>
          </a:p>
        </p:txBody>
      </p:sp>
      <p:sp>
        <p:nvSpPr>
          <p:cNvPr id="26" name="Google Shape;459;p23"/>
          <p:cNvSpPr txBox="1">
            <a:spLocks/>
          </p:cNvSpPr>
          <p:nvPr/>
        </p:nvSpPr>
        <p:spPr>
          <a:xfrm>
            <a:off x="2915816" y="3003798"/>
            <a:ext cx="5184576" cy="27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Pengaruh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Utama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Lato Light"/>
              <a:buNone/>
            </a:pP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Ukuran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perubahan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respon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masing-masing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taraf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faktor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tersebut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secara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rata-rata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seluruh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taraf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faktor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lain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915816" y="1694952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Monofonto" pitchFamily="49" charset="0"/>
              </a:rPr>
              <a:t>2</a:t>
            </a:r>
            <a:r>
              <a:rPr lang="en" dirty="0" smtClean="0">
                <a:solidFill>
                  <a:schemeClr val="accent2"/>
                </a:solidFill>
                <a:latin typeface="Monofonto" pitchFamily="49" charset="0"/>
              </a:rPr>
              <a:t>.</a:t>
            </a:r>
            <a:endParaRPr dirty="0">
              <a:solidFill>
                <a:schemeClr val="accent2"/>
              </a:solidFill>
              <a:latin typeface="Monofonto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Overgrow Demo" pitchFamily="50" charset="0"/>
              </a:rPr>
              <a:t>Pembuatan</a:t>
            </a:r>
            <a:endParaRPr dirty="0">
              <a:latin typeface="Overgrow Demo" pitchFamily="50" charset="0"/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915816" y="2651046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>
                <a:latin typeface="Monofonto" pitchFamily="49" charset="0"/>
              </a:rPr>
              <a:t>Layout RAK Faktorial</a:t>
            </a:r>
            <a:endParaRPr dirty="0">
              <a:latin typeface="Monofont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6"/>
          <p:cNvSpPr txBox="1">
            <a:spLocks noGrp="1"/>
          </p:cNvSpPr>
          <p:nvPr>
            <p:ph type="body" idx="4294967295"/>
          </p:nvPr>
        </p:nvSpPr>
        <p:spPr>
          <a:xfrm>
            <a:off x="802130" y="-884634"/>
            <a:ext cx="3625854" cy="4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indent="0" algn="just">
              <a:buNone/>
            </a:pPr>
            <a:r>
              <a:rPr lang="en" sz="1800" dirty="0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1.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Pengacakan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 smtClean="0">
                <a:solidFill>
                  <a:schemeClr val="tx1">
                    <a:lumMod val="50000"/>
                  </a:schemeClr>
                </a:solidFill>
              </a:rPr>
              <a:t>faktorial</a:t>
            </a:r>
            <a:r>
              <a:rPr lang="en-ID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RAK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setiap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kelompoknya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harus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b="1" dirty="0" err="1">
                <a:solidFill>
                  <a:schemeClr val="tx1">
                    <a:lumMod val="50000"/>
                  </a:schemeClr>
                </a:solidFill>
              </a:rPr>
              <a:t>secara</a:t>
            </a:r>
            <a:r>
              <a:rPr lang="en-ID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b="1" dirty="0" err="1">
                <a:solidFill>
                  <a:schemeClr val="tx1">
                    <a:lumMod val="50000"/>
                  </a:schemeClr>
                </a:solidFill>
              </a:rPr>
              <a:t>bebas</a:t>
            </a:r>
            <a:r>
              <a:rPr lang="en-ID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b="1" dirty="0" err="1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ID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b="1" dirty="0" err="1">
                <a:solidFill>
                  <a:schemeClr val="tx1">
                    <a:lumMod val="50000"/>
                  </a:schemeClr>
                </a:solidFill>
              </a:rPr>
              <a:t>terpisah</a:t>
            </a:r>
            <a:r>
              <a:rPr lang="en-ID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setiap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kelompoknya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80" name="Google Shape;580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423;p20"/>
          <p:cNvSpPr txBox="1">
            <a:spLocks/>
          </p:cNvSpPr>
          <p:nvPr/>
        </p:nvSpPr>
        <p:spPr>
          <a:xfrm>
            <a:off x="1331640" y="-490698"/>
            <a:ext cx="2952328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dirty="0">
              <a:latin typeface="Cocogoose Classic Trial Medium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grayscl/>
          </a:blip>
          <a:srcRect l="16456" t="22235" r="51254" b="24822"/>
          <a:stretch/>
        </p:blipFill>
        <p:spPr bwMode="auto">
          <a:xfrm>
            <a:off x="1374684" y="2132653"/>
            <a:ext cx="2585545" cy="2383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579;p36"/>
          <p:cNvSpPr txBox="1">
            <a:spLocks/>
          </p:cNvSpPr>
          <p:nvPr/>
        </p:nvSpPr>
        <p:spPr>
          <a:xfrm>
            <a:off x="4572000" y="-949862"/>
            <a:ext cx="3960440" cy="43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600" indent="0" algn="just">
              <a:buNone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2.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Buat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tabel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perlakuan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setiap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kelompok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.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Angka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Acak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b="1" dirty="0" err="1">
                <a:solidFill>
                  <a:schemeClr val="tx1">
                    <a:lumMod val="50000"/>
                  </a:schemeClr>
                </a:solidFill>
              </a:rPr>
              <a:t>fungsi</a:t>
            </a:r>
            <a:r>
              <a:rPr lang="en-ID" sz="1800" b="1" dirty="0">
                <a:solidFill>
                  <a:schemeClr val="tx1">
                    <a:lumMod val="50000"/>
                  </a:schemeClr>
                </a:solidFill>
              </a:rPr>
              <a:t>: =RAND()</a:t>
            </a:r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4">
            <a:grayscl/>
          </a:blip>
          <a:srcRect l="26352" t="12258" r="52174" b="42717"/>
          <a:stretch/>
        </p:blipFill>
        <p:spPr bwMode="auto">
          <a:xfrm>
            <a:off x="5652120" y="1672674"/>
            <a:ext cx="2131717" cy="284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6"/>
          <p:cNvSpPr txBox="1">
            <a:spLocks noGrp="1"/>
          </p:cNvSpPr>
          <p:nvPr>
            <p:ph type="body" idx="4294967295"/>
          </p:nvPr>
        </p:nvSpPr>
        <p:spPr>
          <a:xfrm>
            <a:off x="467544" y="-1165886"/>
            <a:ext cx="4032448" cy="4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3</a:t>
            </a:r>
            <a:r>
              <a:rPr lang="en" sz="1800" dirty="0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.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Sortasi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urutan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kelompok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terlebih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dahulu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baru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angka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acak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80" name="Google Shape;580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Google Shape;423;p20"/>
          <p:cNvSpPr txBox="1">
            <a:spLocks/>
          </p:cNvSpPr>
          <p:nvPr/>
        </p:nvSpPr>
        <p:spPr>
          <a:xfrm>
            <a:off x="1331640" y="-490698"/>
            <a:ext cx="2952328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dirty="0">
              <a:latin typeface="Cocogoose Classic Trial Medium" pitchFamily="34" charset="0"/>
            </a:endParaRPr>
          </a:p>
        </p:txBody>
      </p:sp>
      <p:sp>
        <p:nvSpPr>
          <p:cNvPr id="13" name="Google Shape;579;p36"/>
          <p:cNvSpPr txBox="1">
            <a:spLocks/>
          </p:cNvSpPr>
          <p:nvPr/>
        </p:nvSpPr>
        <p:spPr>
          <a:xfrm>
            <a:off x="4572000" y="-949862"/>
            <a:ext cx="3960440" cy="43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600" indent="0" algn="just"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4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.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Tempatkan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kombinasi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perlakuan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masing-masing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kelompok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satuan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percobaan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sesuai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nomor</a:t>
            </a:r>
            <a:r>
              <a:rPr lang="en-ID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50000"/>
                  </a:schemeClr>
                </a:solidFill>
              </a:rPr>
              <a:t>urut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grayscl/>
          </a:blip>
          <a:srcRect l="26554" t="32082" r="30057" b="7353"/>
          <a:stretch/>
        </p:blipFill>
        <p:spPr bwMode="auto">
          <a:xfrm>
            <a:off x="1065234" y="1707655"/>
            <a:ext cx="3290742" cy="259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22436" t="34492" r="31410" b="18187"/>
          <a:stretch/>
        </p:blipFill>
        <p:spPr bwMode="auto">
          <a:xfrm>
            <a:off x="5004048" y="1635646"/>
            <a:ext cx="3456384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31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1935</Words>
  <Application>Microsoft Office PowerPoint</Application>
  <PresentationFormat>On-screen Show (16:9)</PresentationFormat>
  <Paragraphs>475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Arial</vt:lpstr>
      <vt:lpstr>Cambria</vt:lpstr>
      <vt:lpstr>Century</vt:lpstr>
      <vt:lpstr>Overgrow Demo</vt:lpstr>
      <vt:lpstr>Cambria Math</vt:lpstr>
      <vt:lpstr>Cocogoose Classic Trial Medium</vt:lpstr>
      <vt:lpstr>Times New Roman</vt:lpstr>
      <vt:lpstr>Calibri</vt:lpstr>
      <vt:lpstr>Muro</vt:lpstr>
      <vt:lpstr>Lato Light</vt:lpstr>
      <vt:lpstr>MS Mincho</vt:lpstr>
      <vt:lpstr>Microsoft Himalaya</vt:lpstr>
      <vt:lpstr>Monofonto</vt:lpstr>
      <vt:lpstr>Sweety Strawberry</vt:lpstr>
      <vt:lpstr>Yu Gothic UI Semibold</vt:lpstr>
      <vt:lpstr>Keys of Paradise</vt:lpstr>
      <vt:lpstr>Roboto Slab Regular</vt:lpstr>
      <vt:lpstr>Kent template</vt:lpstr>
      <vt:lpstr>Rancangan Acak Kelompok (RAK) Faktorial</vt:lpstr>
      <vt:lpstr>Kelompok 2</vt:lpstr>
      <vt:lpstr>PowerPoint Presentation</vt:lpstr>
      <vt:lpstr>1. PRINSIP</vt:lpstr>
      <vt:lpstr>Prinsip  RAK Faktorial</vt:lpstr>
      <vt:lpstr>Prinsip  RAK Faktorial</vt:lpstr>
      <vt:lpstr>2. Pembuatan</vt:lpstr>
      <vt:lpstr>PowerPoint Presentation</vt:lpstr>
      <vt:lpstr>PowerPoint Presentation</vt:lpstr>
      <vt:lpstr>PowerPoint Presentation</vt:lpstr>
      <vt:lpstr>3. Model linier</vt:lpstr>
      <vt:lpstr>PowerPoint Presentation</vt:lpstr>
      <vt:lpstr>4. Tabel anova</vt:lpstr>
      <vt:lpstr>Formula/Rumus Perhitungan</vt:lpstr>
      <vt:lpstr>Formula/Rumus Perhitungan</vt:lpstr>
      <vt:lpstr>PowerPoint Presentation</vt:lpstr>
      <vt:lpstr>PowerPoint Presentation</vt:lpstr>
      <vt:lpstr>PowerPoint Presentation</vt:lpstr>
      <vt:lpstr>5. RAK faktorial</vt:lpstr>
      <vt:lpstr>PowerPoint Presentation</vt:lpstr>
      <vt:lpstr>PowerPoint Presentation</vt:lpstr>
      <vt:lpstr>6. Studi kasus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UJI BEDA RATA-RATA  (DMRT)</vt:lpstr>
      <vt:lpstr>PowerPoint Presentation</vt:lpstr>
      <vt:lpstr>RAK Faktorial menggunakan SPSS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Rancangan Acak Kelompok (RAK) Faktorial</dc:title>
  <cp:lastModifiedBy>ASUS</cp:lastModifiedBy>
  <cp:revision>23</cp:revision>
  <dcterms:modified xsi:type="dcterms:W3CDTF">2020-12-21T15:23:29Z</dcterms:modified>
</cp:coreProperties>
</file>